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62" r:id="rId2"/>
    <p:sldMasterId id="2147483663" r:id="rId3"/>
    <p:sldMasterId id="2147483664" r:id="rId4"/>
  </p:sldMasterIdLst>
  <p:notesMasterIdLst>
    <p:notesMasterId r:id="rId52"/>
  </p:notesMasterIdLst>
  <p:sldIdLst>
    <p:sldId id="256" r:id="rId5"/>
    <p:sldId id="257" r:id="rId6"/>
    <p:sldId id="258" r:id="rId7"/>
    <p:sldId id="259" r:id="rId8"/>
    <p:sldId id="260" r:id="rId9"/>
    <p:sldId id="261" r:id="rId10"/>
    <p:sldId id="281" r:id="rId11"/>
    <p:sldId id="282" r:id="rId12"/>
    <p:sldId id="262" r:id="rId13"/>
    <p:sldId id="263" r:id="rId14"/>
    <p:sldId id="280" r:id="rId15"/>
    <p:sldId id="264" r:id="rId16"/>
    <p:sldId id="265" r:id="rId17"/>
    <p:sldId id="266" r:id="rId18"/>
    <p:sldId id="268" r:id="rId19"/>
    <p:sldId id="269" r:id="rId20"/>
    <p:sldId id="310" r:id="rId21"/>
    <p:sldId id="270" r:id="rId22"/>
    <p:sldId id="271" r:id="rId23"/>
    <p:sldId id="272" r:id="rId24"/>
    <p:sldId id="273" r:id="rId25"/>
    <p:sldId id="274" r:id="rId26"/>
    <p:sldId id="279" r:id="rId27"/>
    <p:sldId id="312" r:id="rId28"/>
    <p:sldId id="313" r:id="rId29"/>
    <p:sldId id="315" r:id="rId30"/>
    <p:sldId id="275" r:id="rId31"/>
    <p:sldId id="276" r:id="rId32"/>
    <p:sldId id="311" r:id="rId33"/>
    <p:sldId id="277" r:id="rId34"/>
    <p:sldId id="314" r:id="rId35"/>
    <p:sldId id="291" r:id="rId36"/>
    <p:sldId id="285" r:id="rId37"/>
    <p:sldId id="306" r:id="rId38"/>
    <p:sldId id="319" r:id="rId39"/>
    <p:sldId id="304" r:id="rId40"/>
    <p:sldId id="300" r:id="rId41"/>
    <p:sldId id="320" r:id="rId42"/>
    <p:sldId id="316" r:id="rId43"/>
    <p:sldId id="317" r:id="rId44"/>
    <p:sldId id="318" r:id="rId45"/>
    <p:sldId id="278" r:id="rId46"/>
    <p:sldId id="293" r:id="rId47"/>
    <p:sldId id="294" r:id="rId48"/>
    <p:sldId id="289" r:id="rId49"/>
    <p:sldId id="292" r:id="rId50"/>
    <p:sldId id="296" r:id="rId51"/>
  </p:sldIdLst>
  <p:sldSz cx="12187238" cy="6854825"/>
  <p:notesSz cx="6858000" cy="9144000"/>
  <p:embeddedFontLst>
    <p:embeddedFont>
      <p:font typeface="Pretendard Black" panose="02000A03000000020004" pitchFamily="2" charset="-127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a시월구일1" panose="02020600000000000000" pitchFamily="18" charset="-127"/>
      <p:regular r:id="rId58"/>
    </p:embeddedFont>
    <p:embeddedFont>
      <p:font typeface="a시월구일2" panose="02020600000000000000" pitchFamily="18" charset="-127"/>
      <p:regular r:id="rId59"/>
    </p:embeddedFont>
    <p:embeddedFont>
      <p:font typeface="Pretendard" panose="02000503000000020004" pitchFamily="2" charset="-127"/>
      <p:regular r:id="rId60"/>
      <p:bold r:id="rId61"/>
    </p:embeddedFont>
    <p:embeddedFont>
      <p:font typeface="나눔스퀘어 Bold" panose="020B0600000101010101" pitchFamily="50" charset="-127"/>
      <p:bold r:id="rId62"/>
    </p:embeddedFont>
    <p:embeddedFont>
      <p:font typeface="a옛날목욕탕B" panose="02020600000000000000" pitchFamily="18" charset="-127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배달의민족 한나는 열한살" panose="020B0600000101010101" pitchFamily="50" charset="-127"/>
      <p:regular r:id="rId66"/>
    </p:embeddedFont>
  </p:embeddedFontLst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AAABD3"/>
    <a:srgbClr val="FFCC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8" autoAdjust="0"/>
    <p:restoredTop sz="88235"/>
  </p:normalViewPr>
  <p:slideViewPr>
    <p:cSldViewPr>
      <p:cViewPr varScale="1">
        <p:scale>
          <a:sx n="102" d="100"/>
          <a:sy n="102" d="100"/>
        </p:scale>
        <p:origin x="618" y="10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48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저번주에 이야기 했던 거와 같이 사람들은 수많은 취미활동을 하고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5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74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09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15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하지만 코로나 </a:t>
            </a:r>
            <a:r>
              <a:rPr lang="en-US" altLang="ko-KR"/>
              <a:t>19</a:t>
            </a:r>
            <a:r>
              <a:rPr lang="ko-KR" altLang="en-US"/>
              <a:t> 발생 이후 취미생활의 폭이 좁아짐에 따라 구독 플랫폼이 생겨났으나 높은 비용 또는 인강이라는 환경적인 제약으로 인해 어려움을 겪는걸 해소하고</a:t>
            </a:r>
            <a:r>
              <a:rPr lang="en-US" altLang="ko-KR"/>
              <a:t>,</a:t>
            </a:r>
            <a:r>
              <a:rPr lang="ko-KR" altLang="en-US"/>
              <a:t> 다른 사람들과 함께 즐거운 취미생활을 즐기고자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5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4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13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99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5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49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31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111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96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 계정에서 다른 사용자 우클릭 &gt; 사용자 생성</a:t>
            </a:r>
          </a:p>
          <a:p>
            <a:pPr lvl="0">
              <a:defRPr/>
            </a:pPr>
            <a:r>
              <a:rPr lang="ko-KR" altLang="en-US"/>
              <a:t>사용자 이름 </a:t>
            </a:r>
            <a:r>
              <a:rPr lang="en-US" altLang="ko-KR"/>
              <a:t>,</a:t>
            </a:r>
            <a:r>
              <a:rPr lang="ko-KR" altLang="en-US"/>
              <a:t>비번 설정 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367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시스템 계정에서 다른 사용자 우클릭 &gt; 사용자 생성</a:t>
            </a:r>
          </a:p>
          <a:p>
            <a:pPr lvl="0">
              <a:defRPr/>
            </a:pPr>
            <a:r>
              <a:rPr lang="ko-KR" altLang="en-US"/>
              <a:t>사용자 이름 </a:t>
            </a:r>
            <a:r>
              <a:rPr lang="en-US" altLang="ko-KR"/>
              <a:t>,</a:t>
            </a:r>
            <a:r>
              <a:rPr lang="ko-KR" altLang="en-US"/>
              <a:t>비번 설정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부여된 롤에 CONNECT, RESOURCE 권한 부여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할당량 </a:t>
            </a:r>
            <a:r>
              <a:rPr lang="en-US" altLang="ko-KR"/>
              <a:t>10M</a:t>
            </a:r>
            <a:r>
              <a:rPr lang="ko-KR" altLang="en-US"/>
              <a:t> 설정 후 적용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092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취미 모집 플랫폼</a:t>
            </a:r>
            <a:r>
              <a:rPr lang="en-US" altLang="ko-KR"/>
              <a:t>.</a:t>
            </a:r>
            <a:r>
              <a:rPr lang="ko-KR" altLang="en-US"/>
              <a:t> 취미별을 개발하는것을 목표로 삼았습니다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32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0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두번쨰 팀원 소개입니다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2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5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저번주와 같이 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형상관리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로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깃허브와 노션 활용</a:t>
            </a:r>
          </a:p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프로그램은 톰캣, 이클립스</a:t>
            </a:r>
            <a:r>
              <a:rPr lang="en-US" altLang="ko-KR" sz="120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오라클 SQL DEVELOPER 사용</a:t>
            </a:r>
          </a:p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언어는 JAVA, JSP, CSS,HTML,JS 사용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그리고 개발일정의 경우 약 </a:t>
            </a:r>
            <a:r>
              <a:rPr lang="en-US" altLang="ko-KR"/>
              <a:t>2</a:t>
            </a:r>
            <a:r>
              <a:rPr lang="ko-KR" altLang="en-US"/>
              <a:t>주동안 위와 같이 진행하였습니다</a:t>
            </a:r>
            <a:r>
              <a:rPr lang="en-US" altLang="ko-KR"/>
              <a:t>.</a:t>
            </a:r>
            <a:r>
              <a:rPr lang="ko-KR" altLang="en-US"/>
              <a:t> 중간중간 개발계획들이 변경되는 요소들이 있어 중후반까지 계속 이야기를 많이 했습니다</a:t>
            </a:r>
            <a:r>
              <a:rPr lang="en-US" altLang="ko-KR"/>
              <a:t>.</a:t>
            </a:r>
            <a:r>
              <a:rPr lang="ko-KR" altLang="en-US"/>
              <a:t> 특히 </a:t>
            </a:r>
            <a:r>
              <a:rPr lang="en-US" altLang="ko-KR"/>
              <a:t>DB</a:t>
            </a:r>
            <a:r>
              <a:rPr lang="ko-KR" altLang="en-US"/>
              <a:t> 설계의 경우 계속해서 업데이트를 하였기 때문에 </a:t>
            </a:r>
            <a:r>
              <a:rPr lang="en-US" altLang="ko-KR"/>
              <a:t>2</a:t>
            </a:r>
            <a:r>
              <a:rPr lang="ko-KR" altLang="en-US"/>
              <a:t>주동안 매일매일 이야기 하면서 설계하였고</a:t>
            </a:r>
            <a:r>
              <a:rPr lang="en-US" altLang="ko-KR"/>
              <a:t>,</a:t>
            </a:r>
            <a:r>
              <a:rPr lang="ko-KR" altLang="en-US"/>
              <a:t> 그것을 바탕으로 백엔드와 프론트 엔드를 진행하여 통합 테스트를 진행하였습니다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6753166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9660654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8085171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38888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2052" name="TextBox 2051"/>
          <p:cNvSpPr txBox="1"/>
          <p:nvPr userDrawn="1"/>
        </p:nvSpPr>
        <p:spPr>
          <a:xfrm>
            <a:off x="9923239" y="6498052"/>
            <a:ext cx="2249055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FFFFFF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FFFFFF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2053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2435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3076" name="TextBox 307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3077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40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Pretendard Black"/>
                <a:sym typeface="Pretendard Black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다섯째 수준</a:t>
            </a:r>
          </a:p>
        </p:txBody>
      </p:sp>
      <p:sp>
        <p:nvSpPr>
          <p:cNvPr id="4102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3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2039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5126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04727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ia-777/final_project/blob/main/final_hobbyplanet.zip" TargetMode="Externa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465071" y="320615"/>
            <a:ext cx="717055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600" i="0" u="none" baseline="0">
                <a:solidFill>
                  <a:srgbClr val="FFFFFF">
                    <a:alpha val="100000"/>
                  </a:srgbClr>
                </a:solidFill>
                <a:latin typeface="배달의민족 한나는 열한살"/>
                <a:ea typeface="배달의민족 한나는 열한살"/>
              </a:rPr>
              <a:t>취미모집 플랫폼 개발</a:t>
            </a:r>
            <a:endParaRPr kumimoji="0" lang="ko-KR" altLang="en-US" sz="6600" i="0" u="none">
              <a:solidFill>
                <a:srgbClr val="FFFFFF">
                  <a:alpha val="100000"/>
                </a:srgbClr>
              </a:solidFill>
              <a:latin typeface="배달의민족 한나는 열한살"/>
              <a:ea typeface="배달의민족 한나는 열한살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7894294" y="2707763"/>
            <a:ext cx="4093607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000" b="1" i="0" u="none" baseline="0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rPr>
              <a:t>3</a:t>
            </a:r>
            <a:r>
              <a:rPr kumimoji="0" lang="ko-KR" altLang="en-US" sz="2000" b="1" i="0" u="none" baseline="0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rPr>
              <a:t>조 김나영, 김민지, 전은주, 최예정</a:t>
            </a:r>
            <a:endParaRPr kumimoji="0" lang="ko-KR" altLang="en-US" sz="2000" b="1" i="0" u="none">
              <a:solidFill>
                <a:srgbClr val="FFFFFF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6150" name="직선 연결선 6149"/>
          <p:cNvCxnSpPr/>
          <p:nvPr/>
        </p:nvCxnSpPr>
        <p:spPr>
          <a:xfrm>
            <a:off x="512683" y="2541148"/>
            <a:ext cx="11696115" cy="0"/>
          </a:xfrm>
          <a:prstGeom prst="line">
            <a:avLst/>
          </a:prstGeom>
          <a:noFill/>
          <a:ln w="3181" cap="flat" cmpd="sng" algn="ctr">
            <a:solidFill>
              <a:srgbClr val="FFFFFF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8888" y="1554710"/>
            <a:ext cx="2657802" cy="10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1161841" y="271440"/>
            <a:ext cx="4499616" cy="523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u="none" baseline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운영시스템(S / W)아키텍쳐</a:t>
            </a:r>
            <a:endParaRPr kumimoji="0" lang="ko-KR" altLang="en-US" sz="2800" b="1" i="0" u="none">
              <a:solidFill>
                <a:srgbClr val="576271">
                  <a:alpha val="100000"/>
                </a:srgb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3318" name="양쪽 대괄호 13317"/>
          <p:cNvSpPr/>
          <p:nvPr/>
        </p:nvSpPr>
        <p:spPr>
          <a:xfrm>
            <a:off x="1153915" y="1818925"/>
            <a:ext cx="9878808" cy="3591857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2217" y="4176352"/>
            <a:ext cx="1290445" cy="9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1" name="그림 1332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195356" y="2083192"/>
            <a:ext cx="2409363" cy="88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2" name="그림 13321"/>
          <p:cNvPicPr>
            <a:picLocks noChangeAspect="1"/>
          </p:cNvPicPr>
          <p:nvPr/>
        </p:nvPicPr>
        <p:blipFill rotWithShape="1">
          <a:blip r:embed="rId5">
            <a:lum/>
          </a:blip>
          <a:srcRect l="33950" r="32880"/>
          <a:stretch>
            <a:fillRect/>
          </a:stretch>
        </p:blipFill>
        <p:spPr>
          <a:xfrm>
            <a:off x="8638523" y="3790370"/>
            <a:ext cx="884093" cy="13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3" name="그림 1332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641857" y="3744742"/>
            <a:ext cx="1238032" cy="133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4" name="그림 13323"/>
          <p:cNvPicPr>
            <a:picLocks noChangeAspect="1"/>
          </p:cNvPicPr>
          <p:nvPr/>
        </p:nvPicPr>
        <p:blipFill rotWithShape="1">
          <a:blip r:embed="rId7">
            <a:lum/>
          </a:blip>
          <a:srcRect l="21913" r="15018"/>
          <a:stretch/>
        </p:blipFill>
        <p:spPr>
          <a:xfrm>
            <a:off x="5739981" y="2009167"/>
            <a:ext cx="1799893" cy="1685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5" name="Group 1"/>
          <p:cNvGrpSpPr/>
          <p:nvPr/>
        </p:nvGrpSpPr>
        <p:grpSpPr>
          <a:xfrm>
            <a:off x="8801018" y="2315113"/>
            <a:ext cx="2007812" cy="868241"/>
            <a:chOff x="7866196" y="2018919"/>
            <a:chExt cx="2007812" cy="868241"/>
          </a:xfrm>
        </p:grpSpPr>
        <p:pic>
          <p:nvPicPr>
            <p:cNvPr id="13326" name="그림 1332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8858241" y="2028464"/>
              <a:ext cx="1015767" cy="858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7" name="그림 13326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866196" y="2063350"/>
              <a:ext cx="680917" cy="815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8" name="그림 13327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8280473" y="2018919"/>
              <a:ext cx="1014204" cy="858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2" name="그림 13331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623877" y="3744742"/>
            <a:ext cx="2212550" cy="1549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4" name="직선 연결선 1333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" name="직선 연결선 1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28" name="Picture 4" descr="Visual Studio Code 기능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49" y="3222830"/>
            <a:ext cx="1273565" cy="11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19C426-920E-09EA-4D9D-625F5F56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82" y="4512538"/>
            <a:ext cx="2052898" cy="5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스프링 (STS) 설치">
            <a:extLst>
              <a:ext uri="{FF2B5EF4-FFF2-40B4-BE49-F238E27FC236}">
                <a16:creationId xmlns:a16="http://schemas.microsoft.com/office/drawing/2014/main" id="{A1971F0D-15A9-6C25-F3A6-ED527274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3" y="2174179"/>
            <a:ext cx="950091" cy="10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batis] Map안에 List 순회하기">
            <a:extLst>
              <a:ext uri="{FF2B5EF4-FFF2-40B4-BE49-F238E27FC236}">
                <a16:creationId xmlns:a16="http://schemas.microsoft.com/office/drawing/2014/main" id="{6C2192E5-F660-0C2B-EF64-0D3BB055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24827" r="11758" b="19192"/>
          <a:stretch/>
        </p:blipFill>
        <p:spPr bwMode="auto">
          <a:xfrm>
            <a:off x="3113305" y="3318042"/>
            <a:ext cx="2336468" cy="8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다음 우편번호 찾기 API">
            <a:extLst>
              <a:ext uri="{FF2B5EF4-FFF2-40B4-BE49-F238E27FC236}">
                <a16:creationId xmlns:a16="http://schemas.microsoft.com/office/drawing/2014/main" id="{A596E7A5-6214-FE22-6563-00642C1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93" y="3885042"/>
            <a:ext cx="1629714" cy="14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웹 / 제이쿼리(jQuery) 자주 쓰이는 함수 모음zip / 제이쿼리 메소드 / 제이쿼리 이벤트 함수/ HTML제어 메소드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5" t="19529" r="28513" b="21097"/>
          <a:stretch/>
        </p:blipFill>
        <p:spPr bwMode="auto">
          <a:xfrm>
            <a:off x="7421584" y="2458969"/>
            <a:ext cx="1008378" cy="7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2" name="직선 연결선 1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841" y="271440"/>
            <a:ext cx="427552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개발 일정 </a:t>
            </a:r>
            <a:r>
              <a:rPr lang="en-US" altLang="ko-KR" sz="2800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(10.19 ~ 11.03)</a:t>
            </a:r>
            <a:endParaRPr lang="en-US" altLang="ko-KR" sz="2000" b="1" dirty="0">
              <a:solidFill>
                <a:srgbClr val="576271">
                  <a:alpha val="100000"/>
                </a:srgb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31BC36-FC17-AD29-EEEC-6E2EF0C3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53570"/>
              </p:ext>
            </p:extLst>
          </p:nvPr>
        </p:nvGraphicFramePr>
        <p:xfrm>
          <a:off x="458651" y="1695922"/>
          <a:ext cx="11424844" cy="3015187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063692">
                  <a:extLst>
                    <a:ext uri="{9D8B030D-6E8A-4147-A177-3AD203B41FA5}">
                      <a16:colId xmlns:a16="http://schemas.microsoft.com/office/drawing/2014/main" val="2397208573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1825898611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5159673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7283160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2037255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258093419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916966584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27965366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70969427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7108197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53317289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418969666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600544098"/>
                    </a:ext>
                  </a:extLst>
                </a:gridCol>
              </a:tblGrid>
              <a:tr h="430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en-US" altLang="ko-KR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11</a:t>
                      </a:r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94928"/>
                  </a:ext>
                </a:extLst>
              </a:tr>
              <a:tr h="43074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40942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개발계획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0070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+mj-lt"/>
                        </a:rPr>
                        <a:t>DB </a:t>
                      </a:r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설계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451591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백엔드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463650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프론트엔드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191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통합테스트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44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4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6815487" y="871367"/>
            <a:ext cx="5371095" cy="4482314"/>
            <a:chOff x="6815487" y="871367"/>
            <a:chExt cx="5371096" cy="4482314"/>
          </a:xfrm>
        </p:grpSpPr>
        <p:sp>
          <p:nvSpPr>
            <p:cNvPr id="14341" name="TextBox 14340"/>
            <p:cNvSpPr txBox="1"/>
            <p:nvPr/>
          </p:nvSpPr>
          <p:spPr>
            <a:xfrm>
              <a:off x="6815487" y="871367"/>
              <a:ext cx="1771639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4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14342" name="TextBox 14341"/>
            <p:cNvSpPr txBox="1"/>
            <p:nvPr/>
          </p:nvSpPr>
          <p:spPr>
            <a:xfrm>
              <a:off x="6815487" y="3910910"/>
              <a:ext cx="4583692" cy="12003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a시월구일1"/>
                  <a:ea typeface="a시월구일1"/>
                </a:rPr>
                <a:t>Use Case Diagram </a:t>
              </a:r>
              <a:r>
                <a:rPr kumimoji="1" lang="ko-KR" altLang="en-US" sz="3600">
                  <a:solidFill>
                    <a:schemeClr val="bg1"/>
                  </a:solidFill>
                  <a:latin typeface="a시월구일1"/>
                  <a:ea typeface="a시월구일1"/>
                </a:rPr>
                <a:t>및</a:t>
              </a:r>
              <a:endParaRPr kumimoji="1" lang="en-US" altLang="ko-KR" sz="3600">
                <a:solidFill>
                  <a:schemeClr val="bg1"/>
                </a:solidFill>
                <a:latin typeface="a시월구일1"/>
                <a:ea typeface="a시월구일1"/>
              </a:endParaRPr>
            </a:p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a시월구일1"/>
                  <a:ea typeface="a시월구일1"/>
                </a:rPr>
                <a:t>ERD / DB Table</a:t>
              </a:r>
            </a:p>
          </p:txBody>
        </p:sp>
        <p:cxnSp>
          <p:nvCxnSpPr>
            <p:cNvPr id="14343" name="직선 연결선 14342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4" name="직선 연결선 14343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125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EBFCE2-BA23-DBE7-2E79-C6538FD0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56" y="461604"/>
            <a:ext cx="9686925" cy="5688561"/>
          </a:xfrm>
          <a:prstGeom prst="rect">
            <a:avLst/>
          </a:prstGeom>
        </p:spPr>
      </p:pic>
      <p:sp>
        <p:nvSpPr>
          <p:cNvPr id="15365" name="TextBox 15364"/>
          <p:cNvSpPr txBox="1"/>
          <p:nvPr/>
        </p:nvSpPr>
        <p:spPr>
          <a:xfrm>
            <a:off x="185703" y="199994"/>
            <a:ext cx="475548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baseline="0" dirty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Use Case Diagram - 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회원</a:t>
            </a:r>
            <a:endParaRPr kumimoji="0" lang="en-US" altLang="ko-KR" sz="2800" b="1" i="0" u="none" dirty="0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127152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Box 16388"/>
          <p:cNvSpPr txBox="1"/>
          <p:nvPr/>
        </p:nvSpPr>
        <p:spPr>
          <a:xfrm>
            <a:off x="185704" y="199994"/>
            <a:ext cx="4827510" cy="523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Use Case Diagram - </a:t>
            </a:r>
            <a:r>
              <a:rPr kumimoji="0" lang="ko-KR" altLang="en-US" sz="28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관리자</a:t>
            </a:r>
            <a:endParaRPr kumimoji="0" lang="en-US" altLang="ko-KR" sz="28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263E83-C481-1FCC-D98B-911D9A087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1050521"/>
            <a:ext cx="9939091" cy="50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Box 18436"/>
          <p:cNvSpPr txBox="1"/>
          <p:nvPr/>
        </p:nvSpPr>
        <p:spPr>
          <a:xfrm>
            <a:off x="4856850" y="287292"/>
            <a:ext cx="3864861" cy="707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u="none" baseline="0">
                <a:solidFill>
                  <a:srgbClr val="576271">
                    <a:alpha val="100000"/>
                  </a:srgbClr>
                </a:solidFill>
                <a:latin typeface="a시월구일2"/>
                <a:ea typeface="a시월구일2"/>
              </a:rPr>
              <a:t>회원 ERD</a:t>
            </a:r>
            <a:endParaRPr kumimoji="1" lang="en-US" altLang="ko-KR" sz="4000" b="0" i="0" u="none">
              <a:solidFill>
                <a:srgbClr val="576271">
                  <a:alpha val="100000"/>
                </a:srgbClr>
              </a:solidFill>
              <a:latin typeface="a시월구일2"/>
              <a:ea typeface="a시월구일2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104FC7-E30B-E6D2-966F-0F5B1C30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26" y="1117719"/>
            <a:ext cx="6564693" cy="51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75322"/>
              </p:ext>
            </p:extLst>
          </p:nvPr>
        </p:nvGraphicFramePr>
        <p:xfrm>
          <a:off x="797719" y="1618456"/>
          <a:ext cx="10591799" cy="3257550"/>
        </p:xfrm>
        <a:graphic>
          <a:graphicData uri="http://schemas.openxmlformats.org/drawingml/2006/table">
            <a:tbl>
              <a:tblPr/>
              <a:tblGrid>
                <a:gridCol w="1534905">
                  <a:extLst>
                    <a:ext uri="{9D8B030D-6E8A-4147-A177-3AD203B41FA5}">
                      <a16:colId xmlns:a16="http://schemas.microsoft.com/office/drawing/2014/main" val="2271020551"/>
                    </a:ext>
                  </a:extLst>
                </a:gridCol>
                <a:gridCol w="2230856">
                  <a:extLst>
                    <a:ext uri="{9D8B030D-6E8A-4147-A177-3AD203B41FA5}">
                      <a16:colId xmlns:a16="http://schemas.microsoft.com/office/drawing/2014/main" val="2218050172"/>
                    </a:ext>
                  </a:extLst>
                </a:gridCol>
                <a:gridCol w="2984008">
                  <a:extLst>
                    <a:ext uri="{9D8B030D-6E8A-4147-A177-3AD203B41FA5}">
                      <a16:colId xmlns:a16="http://schemas.microsoft.com/office/drawing/2014/main" val="1574300718"/>
                    </a:ext>
                  </a:extLst>
                </a:gridCol>
                <a:gridCol w="3842030">
                  <a:extLst>
                    <a:ext uri="{9D8B030D-6E8A-4147-A177-3AD203B41FA5}">
                      <a16:colId xmlns:a16="http://schemas.microsoft.com/office/drawing/2014/main" val="3968516802"/>
                    </a:ext>
                  </a:extLst>
                </a:gridCol>
              </a:tblGrid>
              <a:tr h="4095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USERTABLE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회원 정보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4065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80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아이디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7462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u_pwd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08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u_nickname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닉네임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9449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u_name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66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u_age_y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년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)(4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70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u_age_m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월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33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u_age_d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일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326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u_email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이메일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7867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21677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26958"/>
              </p:ext>
            </p:extLst>
          </p:nvPr>
        </p:nvGraphicFramePr>
        <p:xfrm>
          <a:off x="797719" y="1618456"/>
          <a:ext cx="10591799" cy="3257550"/>
        </p:xfrm>
        <a:graphic>
          <a:graphicData uri="http://schemas.openxmlformats.org/drawingml/2006/table">
            <a:tbl>
              <a:tblPr/>
              <a:tblGrid>
                <a:gridCol w="1534905">
                  <a:extLst>
                    <a:ext uri="{9D8B030D-6E8A-4147-A177-3AD203B41FA5}">
                      <a16:colId xmlns:a16="http://schemas.microsoft.com/office/drawing/2014/main" val="2271020551"/>
                    </a:ext>
                  </a:extLst>
                </a:gridCol>
                <a:gridCol w="2230856">
                  <a:extLst>
                    <a:ext uri="{9D8B030D-6E8A-4147-A177-3AD203B41FA5}">
                      <a16:colId xmlns:a16="http://schemas.microsoft.com/office/drawing/2014/main" val="2218050172"/>
                    </a:ext>
                  </a:extLst>
                </a:gridCol>
                <a:gridCol w="2984008">
                  <a:extLst>
                    <a:ext uri="{9D8B030D-6E8A-4147-A177-3AD203B41FA5}">
                      <a16:colId xmlns:a16="http://schemas.microsoft.com/office/drawing/2014/main" val="1574300718"/>
                    </a:ext>
                  </a:extLst>
                </a:gridCol>
                <a:gridCol w="3842030">
                  <a:extLst>
                    <a:ext uri="{9D8B030D-6E8A-4147-A177-3AD203B41FA5}">
                      <a16:colId xmlns:a16="http://schemas.microsoft.com/office/drawing/2014/main" val="3968516802"/>
                    </a:ext>
                  </a:extLst>
                </a:gridCol>
              </a:tblGrid>
              <a:tr h="4095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USERTABLE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회원 정보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4065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80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</a:t>
                      </a:r>
                      <a:r>
                        <a:rPr lang="en-US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tel1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전화번호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7462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u_tel2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유저 전화번호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2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08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u_tel3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NUMBER(4)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유저 전화번호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9449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u_addr1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주소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우편번호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66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u_addr2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주소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도로명 주소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70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 panose="02020600000000000000" pitchFamily="18" charset="-127"/>
                          <a:ea typeface="a시월구일1" panose="02020600000000000000" pitchFamily="18" charset="-127"/>
                          <a:cs typeface="+mn-cs"/>
                        </a:rPr>
                        <a:t>u_addr3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주소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상세주소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33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u_gender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성별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326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u_regdate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유저 가입일자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7867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128884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21246"/>
              </p:ext>
            </p:extLst>
          </p:nvPr>
        </p:nvGraphicFramePr>
        <p:xfrm>
          <a:off x="835648" y="1698764"/>
          <a:ext cx="10514012" cy="4141306"/>
        </p:xfrm>
        <a:graphic>
          <a:graphicData uri="http://schemas.openxmlformats.org/drawingml/2006/table">
            <a:tbl>
              <a:tblPr/>
              <a:tblGrid>
                <a:gridCol w="1523176">
                  <a:extLst>
                    <a:ext uri="{9D8B030D-6E8A-4147-A177-3AD203B41FA5}">
                      <a16:colId xmlns:a16="http://schemas.microsoft.com/office/drawing/2014/main" val="2517010942"/>
                    </a:ext>
                  </a:extLst>
                </a:gridCol>
                <a:gridCol w="2213808">
                  <a:extLst>
                    <a:ext uri="{9D8B030D-6E8A-4147-A177-3AD203B41FA5}">
                      <a16:colId xmlns:a16="http://schemas.microsoft.com/office/drawing/2014/main" val="3418271459"/>
                    </a:ext>
                  </a:extLst>
                </a:gridCol>
                <a:gridCol w="2964358">
                  <a:extLst>
                    <a:ext uri="{9D8B030D-6E8A-4147-A177-3AD203B41FA5}">
                      <a16:colId xmlns:a16="http://schemas.microsoft.com/office/drawing/2014/main" val="1010841241"/>
                    </a:ext>
                  </a:extLst>
                </a:gridCol>
                <a:gridCol w="3812670">
                  <a:extLst>
                    <a:ext uri="{9D8B030D-6E8A-4147-A177-3AD203B41FA5}">
                      <a16:colId xmlns:a16="http://schemas.microsoft.com/office/drawing/2014/main" val="639657848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12158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8130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50104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작성자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138594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작성자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6494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j_city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지역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47259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j_location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지역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108878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j_hobbyB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취미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6258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j_hobbyS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취미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105560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VARCHAR2(100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5927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6868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j_Dday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마감일자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235496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6949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44724"/>
              </p:ext>
            </p:extLst>
          </p:nvPr>
        </p:nvGraphicFramePr>
        <p:xfrm>
          <a:off x="1051729" y="1626733"/>
          <a:ext cx="10299861" cy="3818886"/>
        </p:xfrm>
        <a:graphic>
          <a:graphicData uri="http://schemas.openxmlformats.org/drawingml/2006/table">
            <a:tbl>
              <a:tblPr/>
              <a:tblGrid>
                <a:gridCol w="1518746">
                  <a:extLst>
                    <a:ext uri="{9D8B030D-6E8A-4147-A177-3AD203B41FA5}">
                      <a16:colId xmlns:a16="http://schemas.microsoft.com/office/drawing/2014/main" val="653766301"/>
                    </a:ext>
                  </a:extLst>
                </a:gridCol>
                <a:gridCol w="2429994">
                  <a:extLst>
                    <a:ext uri="{9D8B030D-6E8A-4147-A177-3AD203B41FA5}">
                      <a16:colId xmlns:a16="http://schemas.microsoft.com/office/drawing/2014/main" val="2136849084"/>
                    </a:ext>
                  </a:extLst>
                </a:gridCol>
                <a:gridCol w="1725848">
                  <a:extLst>
                    <a:ext uri="{9D8B030D-6E8A-4147-A177-3AD203B41FA5}">
                      <a16:colId xmlns:a16="http://schemas.microsoft.com/office/drawing/2014/main" val="69512555"/>
                    </a:ext>
                  </a:extLst>
                </a:gridCol>
                <a:gridCol w="4625273">
                  <a:extLst>
                    <a:ext uri="{9D8B030D-6E8A-4147-A177-3AD203B41FA5}">
                      <a16:colId xmlns:a16="http://schemas.microsoft.com/office/drawing/2014/main" val="1724779742"/>
                    </a:ext>
                  </a:extLst>
                </a:gridCol>
              </a:tblGrid>
              <a:tr h="433614">
                <a:tc gridSpan="4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705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87068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j_Mday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만나는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80758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조회수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508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VARCHAR2(2)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비용 유무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60720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j_maxmem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최대인원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55871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j_nowmem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현재인원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56994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12382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j_pwd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7719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 마감 유무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3203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j_admindel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관리자 삭제 유무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280275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5" name="직선 연결선 1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3548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">
            <a:lum/>
          </a:blip>
          <a:srcRect r="10930"/>
          <a:stretch>
            <a:fillRect/>
          </a:stretch>
        </p:blipFill>
        <p:spPr>
          <a:xfrm>
            <a:off x="6093320" y="0"/>
            <a:ext cx="6105990" cy="685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3" name="직선 연결선 7172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174" name="직선 연결선 7173"/>
          <p:cNvCxnSpPr/>
          <p:nvPr/>
        </p:nvCxnSpPr>
        <p:spPr>
          <a:xfrm>
            <a:off x="142837" y="670279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5" name="TextBox 7174"/>
          <p:cNvSpPr txBox="1"/>
          <p:nvPr/>
        </p:nvSpPr>
        <p:spPr>
          <a:xfrm>
            <a:off x="288660" y="773121"/>
            <a:ext cx="1349915" cy="6459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baseline="0">
                <a:solidFill>
                  <a:srgbClr val="576271">
                    <a:alpha val="100000"/>
                  </a:srgbClr>
                </a:solidFill>
                <a:latin typeface="a시월구일2"/>
                <a:ea typeface="a시월구일2"/>
              </a:rPr>
              <a:t>목차</a:t>
            </a:r>
            <a:endParaRPr kumimoji="0" lang="ko-KR" altLang="en-US" sz="3600" b="1" i="0" u="none">
              <a:solidFill>
                <a:srgbClr val="576271">
                  <a:alpha val="100000"/>
                </a:srgbClr>
              </a:solidFill>
              <a:latin typeface="a시월구일2"/>
              <a:ea typeface="a시월구일2"/>
            </a:endParaRPr>
          </a:p>
        </p:txBody>
      </p:sp>
      <p:sp>
        <p:nvSpPr>
          <p:cNvPr id="7176" name="TextBox 7175"/>
          <p:cNvSpPr txBox="1"/>
          <p:nvPr/>
        </p:nvSpPr>
        <p:spPr>
          <a:xfrm>
            <a:off x="625055" y="1930903"/>
            <a:ext cx="39975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1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77" name="TextBox 7176"/>
          <p:cNvSpPr txBox="1"/>
          <p:nvPr/>
        </p:nvSpPr>
        <p:spPr>
          <a:xfrm>
            <a:off x="1353587" y="1870620"/>
            <a:ext cx="3593088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프로젝트 선정 배경 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78" name="TextBox 7177"/>
          <p:cNvSpPr txBox="1"/>
          <p:nvPr/>
        </p:nvSpPr>
        <p:spPr>
          <a:xfrm>
            <a:off x="625055" y="2474428"/>
            <a:ext cx="43643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2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79" name="TextBox 7178"/>
          <p:cNvSpPr txBox="1"/>
          <p:nvPr/>
        </p:nvSpPr>
        <p:spPr>
          <a:xfrm>
            <a:off x="1353586" y="2414145"/>
            <a:ext cx="46813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팀원 소개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80" name="TextBox 7179"/>
          <p:cNvSpPr txBox="1"/>
          <p:nvPr/>
        </p:nvSpPr>
        <p:spPr>
          <a:xfrm>
            <a:off x="625055" y="3020662"/>
            <a:ext cx="44607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3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81" name="TextBox 7180"/>
          <p:cNvSpPr txBox="1"/>
          <p:nvPr/>
        </p:nvSpPr>
        <p:spPr>
          <a:xfrm>
            <a:off x="1353587" y="2958761"/>
            <a:ext cx="53217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운영시스템(S/W)아키텍쳐 및 개발 일정</a:t>
            </a:r>
          </a:p>
        </p:txBody>
      </p:sp>
      <p:sp>
        <p:nvSpPr>
          <p:cNvPr id="7182" name="TextBox 7181"/>
          <p:cNvSpPr txBox="1"/>
          <p:nvPr/>
        </p:nvSpPr>
        <p:spPr>
          <a:xfrm>
            <a:off x="609147" y="3569145"/>
            <a:ext cx="45388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4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83" name="TextBox 7182"/>
          <p:cNvSpPr txBox="1"/>
          <p:nvPr/>
        </p:nvSpPr>
        <p:spPr>
          <a:xfrm>
            <a:off x="1337679" y="3507243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Use Case Diagram </a:t>
            </a: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및</a:t>
            </a: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 ERD / DB Table</a:t>
            </a: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84" name="TextBox 7183"/>
          <p:cNvSpPr txBox="1"/>
          <p:nvPr/>
        </p:nvSpPr>
        <p:spPr>
          <a:xfrm>
            <a:off x="1644132" y="1038143"/>
            <a:ext cx="258593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u="none" baseline="0">
                <a:solidFill>
                  <a:srgbClr val="576271">
                    <a:alpha val="100000"/>
                  </a:srgbClr>
                </a:solidFill>
                <a:latin typeface="a시월구일2"/>
                <a:ea typeface="a시월구일2"/>
              </a:rPr>
              <a:t>table of contents</a:t>
            </a:r>
            <a:endParaRPr kumimoji="1" lang="en-US" altLang="ko-KR" sz="1800" b="0" i="0" u="none">
              <a:solidFill>
                <a:srgbClr val="576271">
                  <a:alpha val="100000"/>
                </a:srgbClr>
              </a:solidFill>
              <a:latin typeface="a시월구일2"/>
              <a:ea typeface="a시월구일2"/>
            </a:endParaRPr>
          </a:p>
        </p:txBody>
      </p:sp>
      <p:sp>
        <p:nvSpPr>
          <p:cNvPr id="7188" name="TextBox 7187"/>
          <p:cNvSpPr txBox="1"/>
          <p:nvPr/>
        </p:nvSpPr>
        <p:spPr>
          <a:xfrm>
            <a:off x="9962926" y="6434532"/>
            <a:ext cx="2214169" cy="21902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224D60">
                    <a:alpha val="100000"/>
                  </a:srgbClr>
                </a:solidFill>
                <a:latin typeface="Arial"/>
              </a:rPr>
              <a:t>ⓒSaebyeol Yu. Saebyeol’s PowerPoint</a:t>
            </a:r>
            <a:endParaRPr kumimoji="1" lang="en-US" altLang="ko-KR" sz="900" b="0" i="0" u="none">
              <a:solidFill>
                <a:srgbClr val="224D6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7189" name="TextBox 7188"/>
          <p:cNvSpPr txBox="1"/>
          <p:nvPr/>
        </p:nvSpPr>
        <p:spPr>
          <a:xfrm>
            <a:off x="593295" y="4111397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5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7190" name="TextBox 7189"/>
          <p:cNvSpPr txBox="1"/>
          <p:nvPr/>
        </p:nvSpPr>
        <p:spPr>
          <a:xfrm>
            <a:off x="1321825" y="4049496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프로젝트의 대표적인 사용 기술 </a:t>
            </a: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3295" y="4660226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6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1825" y="4598325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프로젝트 시연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3295" y="5209055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7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1825" y="5147154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이슈사항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21758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936717"/>
              </p:ext>
            </p:extLst>
          </p:nvPr>
        </p:nvGraphicFramePr>
        <p:xfrm>
          <a:off x="836613" y="1410656"/>
          <a:ext cx="10514012" cy="3243080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1032517606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1617294108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1625028733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945670445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JOINCOMMENT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 댓글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24473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5632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댓글의 게시글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515187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jc_bidx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JOINTABLE(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 작성 댓글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010944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 작성자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14396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jc_nickname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 작성자 닉네임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316664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jc_content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VARCHAR2(3000)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 작성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621432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jc_date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댓글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70759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" name="직선 연결선 6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8260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407155"/>
              </p:ext>
            </p:extLst>
          </p:nvPr>
        </p:nvGraphicFramePr>
        <p:xfrm>
          <a:off x="619568" y="1482684"/>
          <a:ext cx="10876076" cy="3961485"/>
        </p:xfrm>
        <a:graphic>
          <a:graphicData uri="http://schemas.openxmlformats.org/drawingml/2006/table">
            <a:tbl>
              <a:tblPr/>
              <a:tblGrid>
                <a:gridCol w="1575629">
                  <a:extLst>
                    <a:ext uri="{9D8B030D-6E8A-4147-A177-3AD203B41FA5}">
                      <a16:colId xmlns:a16="http://schemas.microsoft.com/office/drawing/2014/main" val="524911901"/>
                    </a:ext>
                  </a:extLst>
                </a:gridCol>
                <a:gridCol w="2290044">
                  <a:extLst>
                    <a:ext uri="{9D8B030D-6E8A-4147-A177-3AD203B41FA5}">
                      <a16:colId xmlns:a16="http://schemas.microsoft.com/office/drawing/2014/main" val="3511788497"/>
                    </a:ext>
                  </a:extLst>
                </a:gridCol>
                <a:gridCol w="3066439">
                  <a:extLst>
                    <a:ext uri="{9D8B030D-6E8A-4147-A177-3AD203B41FA5}">
                      <a16:colId xmlns:a16="http://schemas.microsoft.com/office/drawing/2014/main" val="343246707"/>
                    </a:ext>
                  </a:extLst>
                </a:gridCol>
                <a:gridCol w="3943964">
                  <a:extLst>
                    <a:ext uri="{9D8B030D-6E8A-4147-A177-3AD203B41FA5}">
                      <a16:colId xmlns:a16="http://schemas.microsoft.com/office/drawing/2014/main" val="2832552553"/>
                    </a:ext>
                  </a:extLst>
                </a:gridCol>
              </a:tblGrid>
              <a:tr h="415346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BOARDTABLE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커뮤니티 게시판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037687"/>
                  </a:ext>
                </a:extLst>
              </a:tr>
              <a:tr h="4153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637312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059219"/>
                  </a:ext>
                </a:extLst>
              </a:tr>
              <a:tr h="6177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700669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388704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VARCHAR2(80)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654881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b_content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334451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951448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b_count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0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조회수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277290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b_pwd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비밀번호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244345"/>
                  </a:ext>
                </a:extLst>
              </a:tr>
              <a:tr h="314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b_admindel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NUMBER(1)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1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관리자 삭제 유무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317224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" name="직선 연결선 6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339213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19989"/>
              </p:ext>
            </p:extLst>
          </p:nvPr>
        </p:nvGraphicFramePr>
        <p:xfrm>
          <a:off x="836613" y="1843905"/>
          <a:ext cx="10514012" cy="3233624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113910327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732259689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467644217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1740527976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BOARDCOMMENT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커뮤니티 게시판 댓글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884266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00895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게시글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46893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bc_bidx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BOARDTABLE(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게시판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51070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유저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38964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유저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394696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bc_content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VARCHAR2(3000)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42551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bc_date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커뮤니티 게시판 댓글의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843818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" name="직선 연결선 6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27203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82281"/>
              </p:ext>
            </p:extLst>
          </p:nvPr>
        </p:nvGraphicFramePr>
        <p:xfrm>
          <a:off x="836613" y="1986872"/>
          <a:ext cx="10514012" cy="240656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APPLYTABLE(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모집글의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 신청 관련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ap_bidx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FK 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JOINTABLE(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j_idx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모집글 페이지에서 받아오는 글번호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ap_id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VARCHAR2(15)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FK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모집글 페이지에서 받아오는 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신청자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ap_nickname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VARCHAR2(30)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 페이지에서 받아오는 닉네임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40454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546133"/>
              </p:ext>
            </p:extLst>
          </p:nvPr>
        </p:nvGraphicFramePr>
        <p:xfrm>
          <a:off x="1070524" y="1986872"/>
          <a:ext cx="10046190" cy="2760635"/>
        </p:xfrm>
        <a:graphic>
          <a:graphicData uri="http://schemas.openxmlformats.org/drawingml/2006/table">
            <a:tbl>
              <a:tblPr/>
              <a:tblGrid>
                <a:gridCol w="15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latin typeface="a시월구일2"/>
                          <a:ea typeface="a시월구일2"/>
                        </a:rPr>
                        <a:t>MESSAGETABLE(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latin typeface="a시월구일2"/>
                          <a:ea typeface="a시월구일2"/>
                        </a:rPr>
                        <a:t>알림 쪽지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latin typeface="a시월구일2"/>
                          <a:ea typeface="a시월구일2"/>
                        </a:rPr>
                        <a:t> 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설명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5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me_idx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쪽지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0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me_snick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VARCHAR2(15)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NOT NULL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쪽지 발신자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me_rnick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/>
                        <a:ea typeface="a시월구일1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쪽지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착신자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me_tilte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/>
                        <a:ea typeface="a시월구일1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VARCHAR2(100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쪽지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858318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me_content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/>
                        <a:ea typeface="a시월구일1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쪽지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09030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me_date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시월구일1"/>
                        <a:ea typeface="a시월구일1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시월구일1"/>
                          <a:ea typeface="a시월구일1"/>
                          <a:cs typeface="+mn-cs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쪽지 작성일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4103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2765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35111-4412-BCF1-33B7-0B8A0034D2D6}"/>
              </a:ext>
            </a:extLst>
          </p:cNvPr>
          <p:cNvSpPr txBox="1"/>
          <p:nvPr/>
        </p:nvSpPr>
        <p:spPr>
          <a:xfrm>
            <a:off x="684098" y="1181602"/>
            <a:ext cx="47405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-- BOARDTABLE SEQ</a:t>
            </a:r>
          </a:p>
          <a:p>
            <a:r>
              <a:rPr lang="ko-KR" altLang="en-US"/>
              <a:t>CREATE SEQUENCE BOARDTABLE_SEQ</a:t>
            </a:r>
          </a:p>
          <a:p>
            <a:r>
              <a:rPr lang="ko-KR" altLang="en-US"/>
              <a:t>MINVALUE 1</a:t>
            </a:r>
          </a:p>
          <a:p>
            <a:r>
              <a:rPr lang="ko-KR" altLang="en-US"/>
              <a:t>MAXVALUE 999999</a:t>
            </a:r>
          </a:p>
          <a:p>
            <a:r>
              <a:rPr lang="ko-KR" altLang="en-US"/>
              <a:t>INCREMENT BY 1 START WITH 1 </a:t>
            </a:r>
          </a:p>
          <a:p>
            <a:r>
              <a:rPr lang="ko-KR" altLang="en-US"/>
              <a:t>NOCYCLE </a:t>
            </a:r>
          </a:p>
          <a:p>
            <a:r>
              <a:rPr lang="ko-KR" altLang="en-US"/>
              <a:t>NOCACHE;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DFA3E-472B-87BA-E03D-41B891CB291B}"/>
              </a:ext>
            </a:extLst>
          </p:cNvPr>
          <p:cNvSpPr txBox="1"/>
          <p:nvPr/>
        </p:nvSpPr>
        <p:spPr>
          <a:xfrm>
            <a:off x="6878082" y="1181601"/>
            <a:ext cx="4342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-- JOINTABLE SEQ</a:t>
            </a:r>
          </a:p>
          <a:p>
            <a:r>
              <a:rPr lang="ko-KR" altLang="en-US"/>
              <a:t>CREATE SEQUENCE JOINTABLE_SEQ</a:t>
            </a:r>
          </a:p>
          <a:p>
            <a:r>
              <a:rPr lang="ko-KR" altLang="en-US"/>
              <a:t>MINVALUE 1</a:t>
            </a:r>
          </a:p>
          <a:p>
            <a:r>
              <a:rPr lang="ko-KR" altLang="en-US"/>
              <a:t>MAXVALUE 999999</a:t>
            </a:r>
          </a:p>
          <a:p>
            <a:r>
              <a:rPr lang="ko-KR" altLang="en-US"/>
              <a:t>INCREMENT BY 1 START WITH 1 </a:t>
            </a:r>
          </a:p>
          <a:p>
            <a:r>
              <a:rPr lang="ko-KR" altLang="en-US"/>
              <a:t>NOCYCLE </a:t>
            </a:r>
          </a:p>
          <a:p>
            <a:r>
              <a:rPr lang="ko-KR" altLang="en-US"/>
              <a:t>NOCACHE;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6D0C4-3FDD-B3AB-AB59-5648D0D6DA70}"/>
              </a:ext>
            </a:extLst>
          </p:cNvPr>
          <p:cNvSpPr txBox="1"/>
          <p:nvPr/>
        </p:nvSpPr>
        <p:spPr>
          <a:xfrm>
            <a:off x="3817073" y="3787547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-- MESSAGETABLE_SEQ</a:t>
            </a:r>
          </a:p>
          <a:p>
            <a:r>
              <a:rPr lang="ko-KR" altLang="en-US" dirty="0"/>
              <a:t>CREATE SEQUENCE MESSAGETABLE_SEQ</a:t>
            </a:r>
          </a:p>
          <a:p>
            <a:r>
              <a:rPr lang="ko-KR" altLang="en-US" dirty="0"/>
              <a:t>MINVALUE 1</a:t>
            </a:r>
          </a:p>
          <a:p>
            <a:r>
              <a:rPr lang="ko-KR" altLang="en-US" dirty="0"/>
              <a:t>MAXVALUE 999999</a:t>
            </a:r>
          </a:p>
          <a:p>
            <a:r>
              <a:rPr lang="ko-KR" altLang="en-US" dirty="0"/>
              <a:t>INCREMENT BY 1 START WITH 1 </a:t>
            </a:r>
          </a:p>
          <a:p>
            <a:r>
              <a:rPr lang="ko-KR" altLang="en-US" dirty="0"/>
              <a:t>NOCYCLE </a:t>
            </a:r>
          </a:p>
          <a:p>
            <a:r>
              <a:rPr lang="ko-KR" altLang="en-US" dirty="0"/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1346-EA20-B426-84D3-33E332739EE1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게시글 번호 및 댓글 번호의 경우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SEQUENCE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를 사용함</a:t>
            </a:r>
          </a:p>
        </p:txBody>
      </p:sp>
    </p:spTree>
    <p:extLst>
      <p:ext uri="{BB962C8B-B14F-4D97-AF65-F5344CB8AC3E}">
        <p14:creationId xmlns:p14="http://schemas.microsoft.com/office/powerpoint/2010/main" val="4835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0B5FD8-6FD5-FA94-CA2D-A6B1340C9D7F}"/>
              </a:ext>
            </a:extLst>
          </p:cNvPr>
          <p:cNvSpPr txBox="1"/>
          <p:nvPr/>
        </p:nvSpPr>
        <p:spPr>
          <a:xfrm>
            <a:off x="763621" y="2615717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-- BOARDCOMMENT SEQ</a:t>
            </a:r>
          </a:p>
          <a:p>
            <a:r>
              <a:rPr lang="ko-KR" altLang="en-US" dirty="0"/>
              <a:t>CREATE SEQUENCE BOARDCOMMENT_SEQ</a:t>
            </a:r>
          </a:p>
          <a:p>
            <a:r>
              <a:rPr lang="ko-KR" altLang="en-US" dirty="0"/>
              <a:t>MINVALUE 1</a:t>
            </a:r>
          </a:p>
          <a:p>
            <a:r>
              <a:rPr lang="ko-KR" altLang="en-US" dirty="0"/>
              <a:t>MAXVALUE 999999</a:t>
            </a:r>
          </a:p>
          <a:p>
            <a:r>
              <a:rPr lang="ko-KR" altLang="en-US" dirty="0"/>
              <a:t>INCREMENT BY 1 START WITH 1 </a:t>
            </a:r>
          </a:p>
          <a:p>
            <a:r>
              <a:rPr lang="ko-KR" altLang="en-US" dirty="0"/>
              <a:t>NOCYCLE </a:t>
            </a:r>
          </a:p>
          <a:p>
            <a:r>
              <a:rPr lang="ko-KR" altLang="en-US" dirty="0"/>
              <a:t>NOCACHE;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3D81E-35D3-B550-8354-339338269BE3}"/>
              </a:ext>
            </a:extLst>
          </p:cNvPr>
          <p:cNvSpPr txBox="1"/>
          <p:nvPr/>
        </p:nvSpPr>
        <p:spPr>
          <a:xfrm>
            <a:off x="6860743" y="2610916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-- JOINCOMMENT SEQ</a:t>
            </a:r>
          </a:p>
          <a:p>
            <a:r>
              <a:rPr lang="ko-KR" altLang="en-US" dirty="0"/>
              <a:t>CREATE SEQUENCE JOINCOMMENT_SEQ</a:t>
            </a:r>
          </a:p>
          <a:p>
            <a:r>
              <a:rPr lang="ko-KR" altLang="en-US" dirty="0"/>
              <a:t>MINVALUE 1</a:t>
            </a:r>
          </a:p>
          <a:p>
            <a:r>
              <a:rPr lang="ko-KR" altLang="en-US" dirty="0"/>
              <a:t>MAXVALUE 999999</a:t>
            </a:r>
          </a:p>
          <a:p>
            <a:r>
              <a:rPr lang="ko-KR" altLang="en-US" dirty="0"/>
              <a:t>INCREMENT BY 1 START WITH 1 </a:t>
            </a:r>
          </a:p>
          <a:p>
            <a:r>
              <a:rPr lang="ko-KR" altLang="en-US" dirty="0"/>
              <a:t>NOCYCLE </a:t>
            </a:r>
          </a:p>
          <a:p>
            <a:r>
              <a:rPr lang="ko-KR" altLang="en-US" dirty="0"/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8A893-7230-F728-266F-58FDD4459E8D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게시글 번호 및 댓글 번호의 경우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SEQUENCE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를 사용함</a:t>
            </a:r>
          </a:p>
        </p:txBody>
      </p:sp>
    </p:spTree>
    <p:extLst>
      <p:ext uri="{BB962C8B-B14F-4D97-AF65-F5344CB8AC3E}">
        <p14:creationId xmlns:p14="http://schemas.microsoft.com/office/powerpoint/2010/main" val="98367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25604"/>
          <p:cNvSpPr txBox="1"/>
          <p:nvPr/>
        </p:nvSpPr>
        <p:spPr>
          <a:xfrm>
            <a:off x="4188658" y="304763"/>
            <a:ext cx="3864861" cy="707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u="none" baseline="0">
                <a:solidFill>
                  <a:srgbClr val="576271">
                    <a:alpha val="100000"/>
                  </a:srgbClr>
                </a:solidFill>
                <a:latin typeface="a시월구일2"/>
                <a:ea typeface="a시월구일2"/>
              </a:rPr>
              <a:t>관리자 ERD</a:t>
            </a:r>
            <a:endParaRPr kumimoji="1" lang="en-US" altLang="ko-KR" sz="4000" b="0" i="0" u="none">
              <a:solidFill>
                <a:srgbClr val="576271">
                  <a:alpha val="100000"/>
                </a:srgbClr>
              </a:solidFill>
              <a:latin typeface="a시월구일2"/>
              <a:ea typeface="a시월구일2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5" name="직선 연결선 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AD1426-4B4F-A8BA-C537-B8303885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107" y="1453391"/>
            <a:ext cx="7700140" cy="47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26627"/>
          <p:cNvSpPr txBox="1"/>
          <p:nvPr/>
        </p:nvSpPr>
        <p:spPr>
          <a:xfrm>
            <a:off x="725348" y="5266383"/>
            <a:ext cx="2458595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u="none" baseline="0">
                <a:solidFill>
                  <a:srgbClr val="000000">
                    <a:alpha val="100000"/>
                  </a:srgb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ID : system 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u="none" baseline="0">
                <a:solidFill>
                  <a:srgbClr val="000000">
                    <a:alpha val="100000"/>
                  </a:srgb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PASSWORD : tiger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u="none" baseline="0">
                <a:solidFill>
                  <a:srgbClr val="000000">
                    <a:alpha val="100000"/>
                  </a:srgb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NICKNAME : 관리자</a:t>
            </a:r>
            <a:endParaRPr kumimoji="1" lang="ko-KR" altLang="en-US" sz="1800" b="0" i="0" u="none">
              <a:solidFill>
                <a:srgbClr val="000000">
                  <a:alpha val="100000"/>
                </a:srgb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8" name="직선 연결선 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" name="TextBox 9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98750"/>
              </p:ext>
            </p:extLst>
          </p:nvPr>
        </p:nvGraphicFramePr>
        <p:xfrm>
          <a:off x="914067" y="2469867"/>
          <a:ext cx="10514012" cy="1730275"/>
        </p:xfrm>
        <a:graphic>
          <a:graphicData uri="http://schemas.openxmlformats.org/drawingml/2006/table">
            <a:tbl>
              <a:tblPr/>
              <a:tblGrid>
                <a:gridCol w="1523633">
                  <a:extLst>
                    <a:ext uri="{9D8B030D-6E8A-4147-A177-3AD203B41FA5}">
                      <a16:colId xmlns:a16="http://schemas.microsoft.com/office/drawing/2014/main" val="491196167"/>
                    </a:ext>
                  </a:extLst>
                </a:gridCol>
                <a:gridCol w="2214472">
                  <a:extLst>
                    <a:ext uri="{9D8B030D-6E8A-4147-A177-3AD203B41FA5}">
                      <a16:colId xmlns:a16="http://schemas.microsoft.com/office/drawing/2014/main" val="262749537"/>
                    </a:ext>
                  </a:extLst>
                </a:gridCol>
                <a:gridCol w="2962093">
                  <a:extLst>
                    <a:ext uri="{9D8B030D-6E8A-4147-A177-3AD203B41FA5}">
                      <a16:colId xmlns:a16="http://schemas.microsoft.com/office/drawing/2014/main" val="3154444261"/>
                    </a:ext>
                  </a:extLst>
                </a:gridCol>
                <a:gridCol w="3813814">
                  <a:extLst>
                    <a:ext uri="{9D8B030D-6E8A-4147-A177-3AD203B41FA5}">
                      <a16:colId xmlns:a16="http://schemas.microsoft.com/office/drawing/2014/main" val="1391726011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ADMINTABLE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관리자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56260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22713"/>
                  </a:ext>
                </a:extLst>
              </a:tr>
              <a:tr h="3025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a_id 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관리자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776825"/>
                  </a:ext>
                </a:extLst>
              </a:tr>
              <a:tr h="3025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a_pwd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　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관리자 비밀번호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443395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a_nickname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　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관리자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85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84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167012"/>
              </p:ext>
            </p:extLst>
          </p:nvPr>
        </p:nvGraphicFramePr>
        <p:xfrm>
          <a:off x="836613" y="1517229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HOBBYTABLE(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취미 대분류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TABLE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hobby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관리자페이지에서 취미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C4803B-C32E-ADA1-1575-00ABD7665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0178"/>
              </p:ext>
            </p:extLst>
          </p:nvPr>
        </p:nvGraphicFramePr>
        <p:xfrm>
          <a:off x="836613" y="3719408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CITYTABLE(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지역 대분류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/>
                          <a:ea typeface="a시월구일2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a시월구일2"/>
                        <a:ea typeface="a시월구일2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city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시월구일1"/>
                          <a:ea typeface="a시월구일1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/>
                          <a:ea typeface="a시월구일1"/>
                        </a:rPr>
                        <a:t>관리자페이지에서 지역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a시월구일1"/>
                        <a:ea typeface="a시월구일1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6815487" y="871367"/>
            <a:ext cx="5564344" cy="4482314"/>
            <a:chOff x="6815487" y="871367"/>
            <a:chExt cx="5564345" cy="4482314"/>
          </a:xfrm>
        </p:grpSpPr>
        <p:sp>
          <p:nvSpPr>
            <p:cNvPr id="8197" name="TextBox 8196"/>
            <p:cNvSpPr txBox="1"/>
            <p:nvPr/>
          </p:nvSpPr>
          <p:spPr>
            <a:xfrm>
              <a:off x="6815487" y="871367"/>
              <a:ext cx="1358654" cy="31156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1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8198" name="TextBox 8197"/>
            <p:cNvSpPr txBox="1"/>
            <p:nvPr/>
          </p:nvSpPr>
          <p:spPr>
            <a:xfrm>
              <a:off x="6815487" y="3910910"/>
              <a:ext cx="5564345" cy="8309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8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프로젝트 선정 배경 </a:t>
              </a:r>
            </a:p>
          </p:txBody>
        </p:sp>
        <p:cxnSp>
          <p:nvCxnSpPr>
            <p:cNvPr id="8199" name="직선 연결선 8198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8200" name="직선 연결선 8199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32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685133"/>
              </p:ext>
            </p:extLst>
          </p:nvPr>
        </p:nvGraphicFramePr>
        <p:xfrm>
          <a:off x="836613" y="1842818"/>
          <a:ext cx="10514012" cy="3243079"/>
        </p:xfrm>
        <a:graphic>
          <a:graphicData uri="http://schemas.openxmlformats.org/drawingml/2006/table">
            <a:tbl>
              <a:tblPr/>
              <a:tblGrid>
                <a:gridCol w="1523176">
                  <a:extLst>
                    <a:ext uri="{9D8B030D-6E8A-4147-A177-3AD203B41FA5}">
                      <a16:colId xmlns:a16="http://schemas.microsoft.com/office/drawing/2014/main" val="3874739791"/>
                    </a:ext>
                  </a:extLst>
                </a:gridCol>
                <a:gridCol w="2213808">
                  <a:extLst>
                    <a:ext uri="{9D8B030D-6E8A-4147-A177-3AD203B41FA5}">
                      <a16:colId xmlns:a16="http://schemas.microsoft.com/office/drawing/2014/main" val="3349530203"/>
                    </a:ext>
                  </a:extLst>
                </a:gridCol>
                <a:gridCol w="2964358">
                  <a:extLst>
                    <a:ext uri="{9D8B030D-6E8A-4147-A177-3AD203B41FA5}">
                      <a16:colId xmlns:a16="http://schemas.microsoft.com/office/drawing/2014/main" val="2351597154"/>
                    </a:ext>
                  </a:extLst>
                </a:gridCol>
                <a:gridCol w="3812670">
                  <a:extLst>
                    <a:ext uri="{9D8B030D-6E8A-4147-A177-3AD203B41FA5}">
                      <a16:colId xmlns:a16="http://schemas.microsoft.com/office/drawing/2014/main" val="1973633362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NOTICETABLE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공지사항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95591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a시월구일2" panose="02020600000000000000" pitchFamily="18" charset="-127"/>
                          <a:ea typeface="a시월구일2" panose="02020600000000000000" pitchFamily="18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210686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631110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a_id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아이디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관리자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868009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닉네임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관리자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320398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VARCHAR2(80)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605726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n_content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171500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544572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n_count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NUMBER(5)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DEFAULT 0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공지사항 조회수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412867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364801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C66D6-CFA9-26B1-1118-C0B5BE1DF2B2}"/>
              </a:ext>
            </a:extLst>
          </p:cNvPr>
          <p:cNvSpPr txBox="1"/>
          <p:nvPr/>
        </p:nvSpPr>
        <p:spPr>
          <a:xfrm>
            <a:off x="3817073" y="2439693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-- NOTICETABLE SEQ</a:t>
            </a:r>
          </a:p>
          <a:p>
            <a:r>
              <a:rPr lang="ko-KR" altLang="en-US" dirty="0"/>
              <a:t>CREATE SEQUENCE NOTICETABLE_SEQ</a:t>
            </a:r>
          </a:p>
          <a:p>
            <a:r>
              <a:rPr lang="ko-KR" altLang="en-US" dirty="0"/>
              <a:t>MINVALUE 1</a:t>
            </a:r>
          </a:p>
          <a:p>
            <a:r>
              <a:rPr lang="ko-KR" altLang="en-US" dirty="0"/>
              <a:t>MAXVALUE 999999</a:t>
            </a:r>
          </a:p>
          <a:p>
            <a:r>
              <a:rPr lang="ko-KR" altLang="en-US" dirty="0"/>
              <a:t>INCREMENT BY 1 START WITH 1 </a:t>
            </a:r>
          </a:p>
          <a:p>
            <a:r>
              <a:rPr lang="ko-KR" altLang="en-US" dirty="0"/>
              <a:t>NOCYCLE </a:t>
            </a:r>
          </a:p>
          <a:p>
            <a:r>
              <a:rPr lang="ko-KR" altLang="en-US" dirty="0"/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C8CCD-EACB-7FEB-D78E-DE611AFE7028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게시글 번호 및 댓글 번호의 경우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SEQUENCE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를 사용함</a:t>
            </a:r>
          </a:p>
        </p:txBody>
      </p:sp>
    </p:spTree>
    <p:extLst>
      <p:ext uri="{BB962C8B-B14F-4D97-AF65-F5344CB8AC3E}">
        <p14:creationId xmlns:p14="http://schemas.microsoft.com/office/powerpoint/2010/main" val="62915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572801"/>
            <a:chOff x="6815487" y="871367"/>
            <a:chExt cx="5733485" cy="4572801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72906" cy="31156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5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15487" y="3781017"/>
              <a:ext cx="502253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프로젝트의 대표적인 </a:t>
              </a:r>
              <a:endParaRPr lang="en-US" altLang="ko-KR" sz="4000" b="1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사용 기술 </a:t>
              </a: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94943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444168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103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84" y="683814"/>
            <a:ext cx="10947777" cy="55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Saebyeol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 Yu. 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Saebyeol</a:t>
            </a:r>
            <a:r>
              <a:rPr kumimoji="1" lang="ko-KR" altLang="en-US" sz="900" b="0" i="0" u="none" baseline="0" dirty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 dirty="0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3751EA3-22BB-F226-E075-9F81F5867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2" y="1369059"/>
            <a:ext cx="5217342" cy="4137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7D17A9-B51C-96BC-874F-D1C30C1A0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3" t="22086" r="29642" b="8084"/>
          <a:stretch/>
        </p:blipFill>
        <p:spPr>
          <a:xfrm>
            <a:off x="6021592" y="930248"/>
            <a:ext cx="5789019" cy="47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7EBCA1A-7F7A-E807-03C3-AC627989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16" y="2009395"/>
            <a:ext cx="4456935" cy="29100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4" y="1133050"/>
            <a:ext cx="5596434" cy="5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080" y="659691"/>
            <a:ext cx="7446006" cy="55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E34868F-B0B6-23F1-D46C-7D909B67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6" y="1704018"/>
            <a:ext cx="5228900" cy="32515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1973DA-C2C0-EBDD-BC5E-09125FB96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73" y="1941416"/>
            <a:ext cx="5228900" cy="286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9153706-B43B-CAFA-DD01-7DBB8C9AF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" y="1623665"/>
            <a:ext cx="5867616" cy="33883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661FC2-9708-F7A5-C18B-0658B5F22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9" y="1623528"/>
            <a:ext cx="6008932" cy="33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3268" y="176395"/>
            <a:ext cx="12055600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3268" y="271669"/>
            <a:ext cx="777978" cy="338529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38813" y="6497830"/>
            <a:ext cx="2248948" cy="231682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algn="r"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3268" y="6734311"/>
            <a:ext cx="12055600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로그인 시 세션 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7" y="1191943"/>
            <a:ext cx="2647094" cy="4951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69835" y="2948806"/>
            <a:ext cx="6116165" cy="64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99" dirty="0"/>
              <a:t>JSTL core</a:t>
            </a:r>
            <a:r>
              <a:rPr lang="ko-KR" altLang="en-US" sz="1799" dirty="0"/>
              <a:t>태그의 </a:t>
            </a:r>
            <a:r>
              <a:rPr lang="en-US" altLang="ko-KR" sz="1799" dirty="0"/>
              <a:t>choose</a:t>
            </a:r>
            <a:r>
              <a:rPr lang="ko-KR" altLang="en-US" sz="1799" dirty="0"/>
              <a:t> 사용하여 다중 </a:t>
            </a:r>
            <a:r>
              <a:rPr lang="ko-KR" altLang="en-US" sz="1799" dirty="0" err="1"/>
              <a:t>조건문</a:t>
            </a:r>
            <a:r>
              <a:rPr lang="ko-KR" altLang="en-US" sz="1799" dirty="0"/>
              <a:t> 처리</a:t>
            </a:r>
            <a:r>
              <a:rPr lang="en-US" altLang="ko-KR" sz="1799" dirty="0"/>
              <a:t/>
            </a:r>
            <a:br>
              <a:rPr lang="en-US" altLang="ko-KR" sz="1799" dirty="0"/>
            </a:br>
            <a:r>
              <a:rPr lang="en-US" altLang="ko-KR" sz="1799" dirty="0"/>
              <a:t>: </a:t>
            </a:r>
            <a:r>
              <a:rPr lang="ko-KR" altLang="en-US" sz="1799" dirty="0"/>
              <a:t>세션 확인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83680" y="1082980"/>
            <a:ext cx="3510874" cy="369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99" dirty="0" err="1"/>
              <a:t>HttpSession</a:t>
            </a:r>
            <a:r>
              <a:rPr lang="ko-KR" altLang="en-US" sz="1799" dirty="0"/>
              <a:t>을 이용하여 세션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D6DDA-45B5-2FB9-6CF0-76F12F82E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57" y="1734316"/>
            <a:ext cx="5965321" cy="21702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052" y="3667623"/>
            <a:ext cx="7196417" cy="272705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189897" y="4392494"/>
            <a:ext cx="2959875" cy="3092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4" name="직사각형 13"/>
          <p:cNvSpPr/>
          <p:nvPr/>
        </p:nvSpPr>
        <p:spPr>
          <a:xfrm>
            <a:off x="4581052" y="3669946"/>
            <a:ext cx="4393648" cy="30920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06337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9222" name="TextBox 9221"/>
          <p:cNvSpPr txBox="1"/>
          <p:nvPr/>
        </p:nvSpPr>
        <p:spPr>
          <a:xfrm>
            <a:off x="4441009" y="2671259"/>
            <a:ext cx="3314109" cy="118249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200" b="1" i="0" u="none" baseline="0">
                <a:solidFill>
                  <a:srgbClr val="576271">
                    <a:alpha val="100000"/>
                  </a:srgbClr>
                </a:solidFill>
                <a:latin typeface="a옛날목욕탕B"/>
                <a:ea typeface="a옛날목욕탕B"/>
              </a:rPr>
              <a:t>HOBBY</a:t>
            </a:r>
            <a:endParaRPr kumimoji="0" lang="en-US" altLang="ko-KR" sz="7200" b="1" i="0" u="none">
              <a:solidFill>
                <a:srgbClr val="576271">
                  <a:alpha val="100000"/>
                </a:srgbClr>
              </a:solidFill>
              <a:latin typeface="a옛날목욕탕B"/>
              <a:ea typeface="a옛날목욕탕B"/>
            </a:endParaRPr>
          </a:p>
        </p:txBody>
      </p:sp>
      <p:sp>
        <p:nvSpPr>
          <p:cNvPr id="9223" name="TextBox 9222"/>
          <p:cNvSpPr txBox="1"/>
          <p:nvPr/>
        </p:nvSpPr>
        <p:spPr>
          <a:xfrm>
            <a:off x="3936307" y="4094996"/>
            <a:ext cx="4437828" cy="44441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400" b="0" i="0" u="none" baseline="0">
                <a:solidFill>
                  <a:srgbClr val="000000">
                    <a:alpha val="100000"/>
                  </a:srgbClr>
                </a:solidFill>
                <a:latin typeface="a시월구일1"/>
                <a:ea typeface="a시월구일1"/>
              </a:rPr>
              <a:t>여러분들의 취미는 무엇인가요?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9224" name="양쪽 대괄호 9223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cxnSp>
        <p:nvCxnSpPr>
          <p:cNvPr id="9225" name="직선 연결선 922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</p:spTree>
    <p:extLst>
      <p:ext uri="{BB962C8B-B14F-4D97-AF65-F5344CB8AC3E}">
        <p14:creationId xmlns:p14="http://schemas.microsoft.com/office/powerpoint/2010/main" val="5548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3268" y="176395"/>
            <a:ext cx="12055600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3268" y="271669"/>
            <a:ext cx="777978" cy="338529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38813" y="6497830"/>
            <a:ext cx="2248948" cy="231682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algn="r"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3268" y="6734311"/>
            <a:ext cx="12055600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17" y="1039950"/>
            <a:ext cx="8570592" cy="5278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799" b="1" dirty="0" err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MyBatis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에서 제공하는 동적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SQL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을 이용하여 </a:t>
            </a:r>
            <a:r>
              <a:rPr lang="ko-KR" altLang="en-US" sz="2799" b="1" dirty="0" err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페이징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 및 검색 쿼리 처리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94836" y="2432512"/>
            <a:ext cx="2875218" cy="19517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9" name="직사각형 8"/>
          <p:cNvSpPr/>
          <p:nvPr/>
        </p:nvSpPr>
        <p:spPr>
          <a:xfrm>
            <a:off x="1821996" y="4190044"/>
            <a:ext cx="2875218" cy="19517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sp>
        <p:nvSpPr>
          <p:cNvPr id="10" name="직사각형 9"/>
          <p:cNvSpPr/>
          <p:nvPr/>
        </p:nvSpPr>
        <p:spPr>
          <a:xfrm>
            <a:off x="1138894" y="4917466"/>
            <a:ext cx="8555814" cy="141073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</p:spTree>
    <p:extLst>
      <p:ext uri="{BB962C8B-B14F-4D97-AF65-F5344CB8AC3E}">
        <p14:creationId xmlns:p14="http://schemas.microsoft.com/office/powerpoint/2010/main" val="381253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3268" y="176395"/>
            <a:ext cx="12055600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3268" y="271669"/>
            <a:ext cx="777978" cy="338529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38813" y="6497830"/>
            <a:ext cx="2248948" cy="231682"/>
          </a:xfrm>
          <a:prstGeom prst="rect">
            <a:avLst/>
          </a:prstGeom>
          <a:noFill/>
          <a:ln>
            <a:noFill/>
          </a:ln>
        </p:spPr>
        <p:txBody>
          <a:bodyPr vert="horz" wrap="none" lIns="91434" tIns="45717" rIns="91434" bIns="45717" anchor="t">
            <a:spAutoFit/>
          </a:bodyPr>
          <a:lstStyle/>
          <a:p>
            <a:pPr algn="r" defTabSz="1028733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3268" y="6734311"/>
            <a:ext cx="12055600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4947879-88A8-802B-7830-0AF76D143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4" t="-7225"/>
          <a:stretch/>
        </p:blipFill>
        <p:spPr>
          <a:xfrm>
            <a:off x="403486" y="978494"/>
            <a:ext cx="7894293" cy="674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D875ED-8C5C-63FC-940C-E37CE1A4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86" y="1943749"/>
            <a:ext cx="6353175" cy="676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1DAE76-A38A-0F07-684B-AD4D367084FD}"/>
              </a:ext>
            </a:extLst>
          </p:cNvPr>
          <p:cNvSpPr txBox="1"/>
          <p:nvPr/>
        </p:nvSpPr>
        <p:spPr>
          <a:xfrm>
            <a:off x="532257" y="2633761"/>
            <a:ext cx="9009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페이징</a:t>
            </a:r>
            <a:r>
              <a:rPr lang="ko-KR" altLang="en-US" dirty="0"/>
              <a:t> 쿼리 주소 작업을 위해 저장된 현재 </a:t>
            </a:r>
            <a:r>
              <a:rPr lang="ko-KR" altLang="en-US" dirty="0" err="1"/>
              <a:t>page를</a:t>
            </a:r>
            <a:r>
              <a:rPr lang="ko-KR" altLang="en-US" dirty="0"/>
              <a:t> 받아와서 쿼리생성 조건에 넣어 출력되게 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52934C-2261-1F29-0D8F-00A737119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9" y="3688725"/>
            <a:ext cx="12055600" cy="13209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0AA542-6792-D0C3-CA5F-A5CC8839D11F}"/>
              </a:ext>
            </a:extLst>
          </p:cNvPr>
          <p:cNvSpPr txBox="1"/>
          <p:nvPr/>
        </p:nvSpPr>
        <p:spPr>
          <a:xfrm>
            <a:off x="1203951" y="4922815"/>
            <a:ext cx="7666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컨트롤러에서 받을 때 </a:t>
            </a:r>
            <a:r>
              <a:rPr lang="ko-KR" altLang="en-US" dirty="0" err="1"/>
              <a:t>keyword</a:t>
            </a:r>
            <a:r>
              <a:rPr lang="ko-KR" altLang="en-US" dirty="0"/>
              <a:t> 한글이 깨지는 경우가 있으므로</a:t>
            </a:r>
          </a:p>
          <a:p>
            <a:r>
              <a:rPr lang="ko-KR" altLang="en-US" dirty="0" err="1"/>
              <a:t>encoding하여</a:t>
            </a:r>
            <a:r>
              <a:rPr lang="ko-KR" altLang="en-US" dirty="0"/>
              <a:t> 제대로 </a:t>
            </a:r>
            <a:r>
              <a:rPr lang="ko-KR" altLang="en-US" dirty="0" err="1"/>
              <a:t>페이징</a:t>
            </a:r>
            <a:r>
              <a:rPr lang="ko-KR" altLang="en-US" dirty="0"/>
              <a:t> 되게 한다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64716-79EB-55AE-F0A3-DD3FD6FB48FC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 err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페이징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 파일럿 구현 </a:t>
            </a:r>
          </a:p>
        </p:txBody>
      </p:sp>
    </p:spTree>
    <p:extLst>
      <p:ext uri="{BB962C8B-B14F-4D97-AF65-F5344CB8AC3E}">
        <p14:creationId xmlns:p14="http://schemas.microsoft.com/office/powerpoint/2010/main" val="13523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482314"/>
            <a:chOff x="6815487" y="871367"/>
            <a:chExt cx="5733485" cy="4482314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5782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6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15487" y="4167240"/>
              <a:ext cx="3348995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프로젝트 시연</a:t>
              </a: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04456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353681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081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652" y="1878681"/>
            <a:ext cx="5026872" cy="357616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001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</a:t>
            </a:r>
            <a:r>
              <a:rPr kumimoji="1" lang="en-US" altLang="ko-KR" sz="16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6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4" name="TextBox 13"/>
          <p:cNvSpPr txBox="1"/>
          <p:nvPr/>
        </p:nvSpPr>
        <p:spPr>
          <a:xfrm>
            <a:off x="912856" y="271765"/>
            <a:ext cx="4827510" cy="523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800" b="1" dirty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Final-Project</a:t>
            </a:r>
            <a:r>
              <a:rPr lang="ko-KR" altLang="en-US" sz="2800" b="1" dirty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용 계정 생성</a:t>
            </a:r>
            <a:endParaRPr kumimoji="0" lang="en-US" altLang="ko-KR" sz="2800" b="1" i="0" u="none" dirty="0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7B4B1-CCD2-BE1C-0B39-1B289F942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619" y="1346914"/>
            <a:ext cx="58578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637" y="814011"/>
            <a:ext cx="4456092" cy="34046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5365" y="2485092"/>
            <a:ext cx="4456092" cy="35664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49565" y="920228"/>
            <a:ext cx="4341036" cy="339885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142837" y="271440"/>
            <a:ext cx="77001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</a:t>
            </a:r>
            <a:r>
              <a:rPr kumimoji="1" lang="en-US" altLang="ko-KR" sz="160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6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DF5B807-CBAC-A7D9-DB8F-7E2981D35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781" y="2624454"/>
            <a:ext cx="4945974" cy="31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10"/>
          <p:cNvSpPr txBox="1"/>
          <p:nvPr/>
        </p:nvSpPr>
        <p:spPr>
          <a:xfrm>
            <a:off x="408710" y="254139"/>
            <a:ext cx="77001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strike="noStrike" kern="1200" cap="none" spc="0" normalizeH="0" baseline="0">
                <a:solidFill>
                  <a:srgbClr val="576271"/>
                </a:solidFill>
                <a:latin typeface="a시월구일1"/>
                <a:ea typeface="a시월구일1"/>
              </a:rPr>
              <a:t>Part 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567" y="1869647"/>
            <a:ext cx="95358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en-US" sz="1600" dirty="0">
                <a:latin typeface="a시월구일1"/>
                <a:ea typeface="a시월구일1"/>
              </a:rPr>
              <a:t>&lt;Resource auth="Container" </a:t>
            </a:r>
            <a:r>
              <a:rPr lang="en-US" altLang="en-US" sz="1600" dirty="0" err="1">
                <a:latin typeface="a시월구일1"/>
                <a:ea typeface="a시월구일1"/>
              </a:rPr>
              <a:t>driverClassName</a:t>
            </a:r>
            <a:r>
              <a:rPr lang="en-US" altLang="en-US" sz="1600" dirty="0">
                <a:latin typeface="a시월구일1"/>
                <a:ea typeface="a시월구일1"/>
              </a:rPr>
              <a:t>="</a:t>
            </a:r>
            <a:r>
              <a:rPr lang="en-US" altLang="en-US" sz="1600" dirty="0" err="1">
                <a:latin typeface="a시월구일1"/>
                <a:ea typeface="a시월구일1"/>
              </a:rPr>
              <a:t>oracle.jdbc.driver.OracleDriver</a:t>
            </a:r>
            <a:r>
              <a:rPr lang="en-US" altLang="en-US" sz="1600" dirty="0">
                <a:latin typeface="a시월구일1"/>
                <a:ea typeface="a시월구일1"/>
              </a:rPr>
              <a:t>" </a:t>
            </a:r>
            <a:r>
              <a:rPr lang="en-US" altLang="en-US" sz="1600" dirty="0" err="1">
                <a:latin typeface="a시월구일1"/>
                <a:ea typeface="a시월구일1"/>
              </a:rPr>
              <a:t>maxActive</a:t>
            </a:r>
            <a:r>
              <a:rPr lang="en-US" altLang="en-US" sz="1600" dirty="0">
                <a:latin typeface="a시월구일1"/>
                <a:ea typeface="a시월구일1"/>
              </a:rPr>
              <a:t>="100“</a:t>
            </a:r>
          </a:p>
          <a:p>
            <a:pPr lvl="0">
              <a:defRPr/>
            </a:pPr>
            <a:r>
              <a:rPr lang="en-US" altLang="en-US" sz="1600" dirty="0">
                <a:latin typeface="a시월구일1"/>
                <a:ea typeface="a시월구일1"/>
              </a:rPr>
              <a:t> </a:t>
            </a:r>
            <a:r>
              <a:rPr lang="en-US" altLang="en-US" sz="1600" dirty="0" err="1">
                <a:latin typeface="a시월구일1"/>
                <a:ea typeface="a시월구일1"/>
              </a:rPr>
              <a:t>maxIdle</a:t>
            </a:r>
            <a:r>
              <a:rPr lang="en-US" altLang="en-US" sz="1600" dirty="0">
                <a:latin typeface="a시월구일1"/>
                <a:ea typeface="a시월구일1"/>
              </a:rPr>
              <a:t>="30" </a:t>
            </a:r>
            <a:r>
              <a:rPr lang="en-US" altLang="en-US" sz="1600" dirty="0" err="1">
                <a:latin typeface="a시월구일1"/>
                <a:ea typeface="a시월구일1"/>
              </a:rPr>
              <a:t>maxWait</a:t>
            </a:r>
            <a:r>
              <a:rPr lang="en-US" altLang="en-US" sz="1600" dirty="0">
                <a:latin typeface="a시월구일1"/>
                <a:ea typeface="a시월구일1"/>
              </a:rPr>
              <a:t>="10000" name="</a:t>
            </a:r>
            <a:r>
              <a:rPr lang="en-US" altLang="en-US" sz="1600" dirty="0" err="1">
                <a:latin typeface="a시월구일1"/>
                <a:ea typeface="a시월구일1"/>
              </a:rPr>
              <a:t>jdbc</a:t>
            </a:r>
            <a:r>
              <a:rPr lang="en-US" altLang="en-US" sz="1600" dirty="0">
                <a:latin typeface="a시월구일1"/>
                <a:ea typeface="a시월구일1"/>
              </a:rPr>
              <a:t>/oracle" </a:t>
            </a:r>
            <a:r>
              <a:rPr lang="en-US" altLang="en-US" sz="1600" dirty="0">
                <a:solidFill>
                  <a:srgbClr val="FF0000"/>
                </a:solidFill>
                <a:latin typeface="a시월구일1"/>
                <a:ea typeface="a시월구일1"/>
              </a:rPr>
              <a:t>password="tiger" </a:t>
            </a:r>
            <a:r>
              <a:rPr lang="en-US" altLang="en-US" sz="1600" dirty="0">
                <a:latin typeface="a시월구일1"/>
                <a:ea typeface="a시월구일1"/>
              </a:rPr>
              <a:t>type="</a:t>
            </a:r>
            <a:r>
              <a:rPr lang="en-US" altLang="en-US" sz="1600" dirty="0" err="1">
                <a:latin typeface="a시월구일1"/>
                <a:ea typeface="a시월구일1"/>
              </a:rPr>
              <a:t>javax.sql.DataSource</a:t>
            </a:r>
            <a:r>
              <a:rPr lang="en-US" altLang="en-US" sz="1600" dirty="0">
                <a:latin typeface="a시월구일1"/>
                <a:ea typeface="a시월구일1"/>
              </a:rPr>
              <a:t>“</a:t>
            </a:r>
          </a:p>
          <a:p>
            <a:pPr lvl="0">
              <a:defRPr/>
            </a:pPr>
            <a:r>
              <a:rPr lang="en-US" altLang="en-US" sz="1600" dirty="0">
                <a:latin typeface="a시월구일1"/>
                <a:ea typeface="a시월구일1"/>
              </a:rPr>
              <a:t> </a:t>
            </a:r>
            <a:r>
              <a:rPr lang="en-US" altLang="en-US" sz="1600" dirty="0" err="1">
                <a:latin typeface="a시월구일1"/>
                <a:ea typeface="a시월구일1"/>
              </a:rPr>
              <a:t>url</a:t>
            </a:r>
            <a:r>
              <a:rPr lang="en-US" altLang="en-US" sz="1600" dirty="0">
                <a:latin typeface="a시월구일1"/>
                <a:ea typeface="a시월구일1"/>
              </a:rPr>
              <a:t>="</a:t>
            </a:r>
            <a:r>
              <a:rPr lang="en-US" altLang="en-US" sz="1600" dirty="0" err="1">
                <a:latin typeface="a시월구일1"/>
                <a:ea typeface="a시월구일1"/>
              </a:rPr>
              <a:t>jdbc:oracle:thin</a:t>
            </a:r>
            <a:r>
              <a:rPr lang="en-US" altLang="en-US" sz="1600" dirty="0">
                <a:latin typeface="a시월구일1"/>
                <a:ea typeface="a시월구일1"/>
              </a:rPr>
              <a:t>:@localhost:1521:xe" </a:t>
            </a:r>
            <a:r>
              <a:rPr lang="en-US" altLang="en-US" sz="1600" dirty="0">
                <a:solidFill>
                  <a:srgbClr val="FF0000"/>
                </a:solidFill>
                <a:latin typeface="a시월구일1"/>
                <a:ea typeface="a시월구일1"/>
              </a:rPr>
              <a:t>username="final"  </a:t>
            </a:r>
            <a:r>
              <a:rPr lang="en-US" altLang="en-US" sz="1600" dirty="0">
                <a:latin typeface="a시월구일1"/>
                <a:ea typeface="a시월구일1"/>
              </a:rPr>
              <a:t>/&gt;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775" y="1319372"/>
            <a:ext cx="6554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STS →  </a:t>
            </a:r>
            <a:r>
              <a:rPr lang="en-US" altLang="ko-KR"/>
              <a:t>Servers</a:t>
            </a:r>
            <a:r>
              <a:rPr lang="ko-KR" altLang="en-US" smtClean="0"/>
              <a:t>의 </a:t>
            </a:r>
            <a:r>
              <a:rPr lang="en-US" altLang="ko-KR" smtClean="0"/>
              <a:t>Tomcat -&gt; </a:t>
            </a:r>
            <a:r>
              <a:rPr lang="en-US" altLang="ko-KR" dirty="0"/>
              <a:t>context.xml</a:t>
            </a:r>
            <a:r>
              <a:rPr lang="ko-KR" altLang="en-US" dirty="0"/>
              <a:t>의 하단에 추가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2C593-B754-A071-E072-41166CD5AD7A}"/>
              </a:ext>
            </a:extLst>
          </p:cNvPr>
          <p:cNvSpPr txBox="1"/>
          <p:nvPr/>
        </p:nvSpPr>
        <p:spPr>
          <a:xfrm>
            <a:off x="619567" y="4573395"/>
            <a:ext cx="95358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en-US" sz="1600">
                <a:latin typeface="a시월구일1"/>
                <a:ea typeface="a시월구일1"/>
                <a:hlinkClick r:id="rId2"/>
              </a:rPr>
              <a:t>https://github.com/Sofia-777/final_project/blob/main/final_hobbyplanet.zip</a:t>
            </a:r>
            <a:endParaRPr lang="en-US" altLang="en-US" sz="1600" dirty="0">
              <a:latin typeface="a시월구일1"/>
              <a:ea typeface="a시월구일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52723-7806-4AA8-5B48-4AA6D1A42835}"/>
              </a:ext>
            </a:extLst>
          </p:cNvPr>
          <p:cNvSpPr txBox="1"/>
          <p:nvPr/>
        </p:nvSpPr>
        <p:spPr>
          <a:xfrm>
            <a:off x="619775" y="4023120"/>
            <a:ext cx="4969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/>
              <a:t>깃허브</a:t>
            </a:r>
            <a:r>
              <a:rPr lang="ko-KR" altLang="en-US" dirty="0"/>
              <a:t> 주소 </a:t>
            </a:r>
          </a:p>
        </p:txBody>
      </p:sp>
    </p:spTree>
    <p:extLst>
      <p:ext uri="{BB962C8B-B14F-4D97-AF65-F5344CB8AC3E}">
        <p14:creationId xmlns:p14="http://schemas.microsoft.com/office/powerpoint/2010/main" val="39178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482314"/>
            <a:chOff x="6815487" y="871367"/>
            <a:chExt cx="5733485" cy="4482314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595309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7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28253" y="4366753"/>
              <a:ext cx="22028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이슈사항</a:t>
              </a:r>
              <a:endParaRPr lang="en-US" altLang="ko-KR" sz="4000" b="1" dirty="0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04456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353681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518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466" y="271440"/>
            <a:ext cx="76520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7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091" y="6498052"/>
            <a:ext cx="2249111" cy="231698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Arial"/>
                <a:ea typeface="a시월구일1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161841" y="271440"/>
            <a:ext cx="1582484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이슈 사항</a:t>
            </a:r>
            <a:endParaRPr lang="en-US" altLang="ko-KR" sz="2000" b="1">
              <a:solidFill>
                <a:srgbClr val="576271">
                  <a:alpha val="100000"/>
                </a:srgb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09351" y="1802530"/>
            <a:ext cx="9939726" cy="355481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spcBef>
                <a:spcPts val="240"/>
              </a:spcBef>
              <a:defRPr/>
            </a:pPr>
            <a:endParaRPr lang="ko-KR" altLang="en-US" sz="2100" dirty="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a시월구일1"/>
                <a:ea typeface="a시월구일1"/>
              </a:rPr>
              <a:t>1.   </a:t>
            </a:r>
            <a:r>
              <a:rPr lang="ko-KR" altLang="en-US" sz="2100" dirty="0" err="1">
                <a:solidFill>
                  <a:srgbClr val="576271"/>
                </a:solidFill>
                <a:latin typeface="a시월구일1"/>
                <a:ea typeface="a시월구일1"/>
              </a:rPr>
              <a:t>컨버젼</a:t>
            </a:r>
            <a:r>
              <a:rPr lang="ko-KR" altLang="en-US" sz="2100" dirty="0">
                <a:solidFill>
                  <a:srgbClr val="576271"/>
                </a:solidFill>
                <a:latin typeface="a시월구일1"/>
                <a:ea typeface="a시월구일1"/>
              </a:rPr>
              <a:t> 진행하면서 동기식으로 작업을 하였기 때문에 댓글 수정이</a:t>
            </a:r>
            <a:endParaRPr lang="en-US" altLang="ko-KR" sz="2100" dirty="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a시월구일1"/>
                <a:ea typeface="a시월구일1"/>
              </a:rPr>
              <a:t>     </a:t>
            </a:r>
            <a:r>
              <a:rPr lang="ko-KR" altLang="en-US" sz="2100" dirty="0">
                <a:solidFill>
                  <a:srgbClr val="576271"/>
                </a:solidFill>
                <a:latin typeface="a시월구일1"/>
                <a:ea typeface="a시월구일1"/>
              </a:rPr>
              <a:t>원활하게 이루어지지 않음</a:t>
            </a:r>
            <a:r>
              <a:rPr lang="en-US" altLang="ko-KR" sz="2100" dirty="0">
                <a:solidFill>
                  <a:srgbClr val="576271"/>
                </a:solidFill>
                <a:latin typeface="a시월구일1"/>
                <a:ea typeface="a시월구일1"/>
              </a:rPr>
              <a:t>.</a:t>
            </a:r>
            <a:endParaRPr lang="ko-KR" altLang="en-US" sz="2100" dirty="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marL="0" lvl="0" indent="0">
              <a:spcBef>
                <a:spcPts val="240"/>
              </a:spcBef>
              <a:buFont typeface="+mj-lt"/>
              <a:buNone/>
              <a:defRPr/>
            </a:pPr>
            <a:r>
              <a:rPr lang="ko-KR" altLang="en-US" sz="2100" dirty="0">
                <a:solidFill>
                  <a:srgbClr val="576271"/>
                </a:solidFill>
                <a:latin typeface="a시월구일1"/>
                <a:ea typeface="a시월구일1"/>
              </a:rPr>
              <a:t> </a:t>
            </a:r>
            <a:endParaRPr lang="en-US" altLang="ko-KR" sz="2100" dirty="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endParaRPr lang="en-US" altLang="ko-KR" sz="2100" smtClean="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smtClean="0">
                <a:solidFill>
                  <a:srgbClr val="576271"/>
                </a:solidFill>
                <a:latin typeface="a시월구일1"/>
                <a:ea typeface="a시월구일1"/>
              </a:rPr>
              <a:t>2.   </a:t>
            </a:r>
            <a:r>
              <a:rPr lang="ko-KR" altLang="en-US" sz="2100" smtClean="0">
                <a:solidFill>
                  <a:srgbClr val="576271"/>
                </a:solidFill>
                <a:latin typeface="a시월구일1"/>
                <a:ea typeface="a시월구일1"/>
              </a:rPr>
              <a:t>채팅 </a:t>
            </a:r>
            <a:r>
              <a:rPr lang="ko-KR" altLang="en-US" sz="2100" smtClean="0">
                <a:solidFill>
                  <a:srgbClr val="576271"/>
                </a:solidFill>
                <a:latin typeface="a시월구일1"/>
                <a:ea typeface="a시월구일1"/>
              </a:rPr>
              <a:t>구현을 </a:t>
            </a:r>
            <a:r>
              <a:rPr lang="ko-KR" altLang="en-US" sz="2100" dirty="0">
                <a:solidFill>
                  <a:srgbClr val="576271"/>
                </a:solidFill>
                <a:latin typeface="a시월구일1"/>
                <a:ea typeface="a시월구일1"/>
              </a:rPr>
              <a:t>목표로 하였으나 구현이 잘 </a:t>
            </a:r>
            <a:r>
              <a:rPr lang="ko-KR" altLang="en-US" sz="2100">
                <a:solidFill>
                  <a:srgbClr val="576271"/>
                </a:solidFill>
                <a:latin typeface="a시월구일1"/>
                <a:ea typeface="a시월구일1"/>
              </a:rPr>
              <a:t>되지 </a:t>
            </a:r>
            <a:r>
              <a:rPr lang="ko-KR" altLang="en-US" sz="2100" smtClean="0">
                <a:solidFill>
                  <a:srgbClr val="576271"/>
                </a:solidFill>
                <a:latin typeface="a시월구일1"/>
                <a:ea typeface="a시월구일1"/>
              </a:rPr>
              <a:t>않음 </a:t>
            </a:r>
            <a:endParaRPr lang="en-US" altLang="ko-KR" sz="2100">
              <a:solidFill>
                <a:srgbClr val="576271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b="1" smtClean="0">
                <a:solidFill>
                  <a:srgbClr val="576271"/>
                </a:solidFill>
                <a:latin typeface="a시월구일1"/>
                <a:ea typeface="a시월구일1"/>
              </a:rPr>
              <a:t>      </a:t>
            </a:r>
            <a:r>
              <a:rPr lang="en-US" altLang="ko-KR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=&gt; </a:t>
            </a:r>
            <a:r>
              <a:rPr lang="ko-KR" altLang="en-US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알림 기능</a:t>
            </a:r>
            <a:r>
              <a:rPr lang="en-US" altLang="ko-KR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 </a:t>
            </a:r>
            <a:r>
              <a:rPr lang="ko-KR" altLang="en-US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역할을 </a:t>
            </a:r>
            <a:r>
              <a:rPr lang="ko-KR" altLang="en-US" sz="1400" b="1">
                <a:solidFill>
                  <a:schemeClr val="accent6"/>
                </a:solidFill>
                <a:latin typeface="a시월구일1"/>
                <a:ea typeface="a시월구일1"/>
              </a:rPr>
              <a:t>하는</a:t>
            </a:r>
            <a:r>
              <a:rPr lang="en-US" altLang="ko-KR" sz="1400" b="1">
                <a:solidFill>
                  <a:schemeClr val="accent6"/>
                </a:solidFill>
                <a:latin typeface="a시월구일1"/>
                <a:ea typeface="a시월구일1"/>
              </a:rPr>
              <a:t> </a:t>
            </a:r>
            <a:r>
              <a:rPr lang="ko-KR" altLang="en-US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쪽지 구현</a:t>
            </a:r>
            <a:r>
              <a:rPr lang="en-US" altLang="ko-KR" sz="1400" b="1" smtClean="0">
                <a:solidFill>
                  <a:schemeClr val="accent6"/>
                </a:solidFill>
                <a:latin typeface="a시월구일1"/>
                <a:ea typeface="a시월구일1"/>
              </a:rPr>
              <a:t>.</a:t>
            </a:r>
            <a:endParaRPr lang="en-US" altLang="ko-KR" sz="1400" b="1" dirty="0">
              <a:solidFill>
                <a:schemeClr val="accent6"/>
              </a:solidFill>
              <a:latin typeface="a시월구일1"/>
              <a:ea typeface="a시월구일1"/>
            </a:endParaRPr>
          </a:p>
          <a:p>
            <a:pPr lvl="0">
              <a:spcBef>
                <a:spcPts val="240"/>
              </a:spcBef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a시월구일1"/>
              <a:ea typeface="a시월구일1"/>
              <a:cs typeface="+mn-cs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smtClean="0">
                <a:solidFill>
                  <a:srgbClr val="576271"/>
                </a:solidFill>
                <a:latin typeface="a시월구일1"/>
                <a:ea typeface="a시월구일1"/>
              </a:rPr>
              <a:t>3.   </a:t>
            </a:r>
            <a:r>
              <a:rPr lang="ko-KR" altLang="en-US" sz="2100" smtClean="0">
                <a:solidFill>
                  <a:srgbClr val="576271"/>
                </a:solidFill>
                <a:latin typeface="a시월구일1"/>
                <a:ea typeface="a시월구일1"/>
              </a:rPr>
              <a:t>탈퇴</a:t>
            </a:r>
            <a:r>
              <a:rPr lang="en-US" altLang="ko-KR" sz="2100" smtClean="0">
                <a:solidFill>
                  <a:srgbClr val="576271"/>
                </a:solidFill>
                <a:latin typeface="a시월구일1"/>
                <a:ea typeface="a시월구일1"/>
              </a:rPr>
              <a:t> </a:t>
            </a:r>
            <a:r>
              <a:rPr lang="ko-KR" altLang="en-US" sz="2100" dirty="0">
                <a:solidFill>
                  <a:srgbClr val="576271"/>
                </a:solidFill>
                <a:latin typeface="a시월구일1"/>
                <a:ea typeface="a시월구일1"/>
              </a:rPr>
              <a:t>시 참여했던 </a:t>
            </a:r>
            <a:r>
              <a:rPr lang="ko-KR" altLang="en-US" sz="2100" dirty="0" err="1">
                <a:solidFill>
                  <a:srgbClr val="576271"/>
                </a:solidFill>
                <a:latin typeface="a시월구일1"/>
                <a:ea typeface="a시월구일1"/>
              </a:rPr>
              <a:t>모집글의</a:t>
            </a:r>
            <a:r>
              <a:rPr lang="ko-KR" altLang="en-US" sz="2100" dirty="0">
                <a:solidFill>
                  <a:srgbClr val="576271"/>
                </a:solidFill>
                <a:latin typeface="a시월구일1"/>
                <a:ea typeface="a시월구일1"/>
              </a:rPr>
              <a:t> 현재 인원 차감 </a:t>
            </a:r>
            <a:r>
              <a:rPr lang="ko-KR" altLang="en-US" sz="2100">
                <a:solidFill>
                  <a:srgbClr val="576271"/>
                </a:solidFill>
                <a:latin typeface="a시월구일1"/>
                <a:ea typeface="a시월구일1"/>
              </a:rPr>
              <a:t>안됨</a:t>
            </a:r>
            <a:r>
              <a:rPr lang="en-US" altLang="ko-KR" sz="2100" smtClean="0">
                <a:solidFill>
                  <a:srgbClr val="576271"/>
                </a:solidFill>
                <a:latin typeface="a시월구일1"/>
                <a:ea typeface="a시월구일1"/>
              </a:rPr>
              <a:t>.</a:t>
            </a:r>
          </a:p>
          <a:p>
            <a:pPr marL="457200" lvl="0" indent="-457200">
              <a:spcBef>
                <a:spcPts val="240"/>
              </a:spcBef>
              <a:buAutoNum type="arabicPeriod" startAt="5"/>
              <a:defRPr/>
            </a:pPr>
            <a:endParaRPr kumimoji="0" lang="en-US" altLang="ko-KR" sz="2100" b="0" i="0" u="none" strike="noStrike" kern="1200" cap="none" spc="0" normalizeH="0">
              <a:solidFill>
                <a:srgbClr val="576271"/>
              </a:solidFill>
              <a:latin typeface="a시월구일1"/>
              <a:ea typeface="a시월구일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3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360217" y="1266611"/>
            <a:ext cx="9428026" cy="114118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1360217" y="1266611"/>
            <a:ext cx="9428026" cy="422203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2257037" y="1831652"/>
            <a:ext cx="7770971" cy="3301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404040">
                    <a:alpha val="100000"/>
                  </a:srgbClr>
                </a:solidFill>
                <a:latin typeface="a시월구일1"/>
                <a:ea typeface="a시월구일1"/>
              </a:rPr>
              <a:t>코로나 19 발생 이후 취미생활의 폭이 좁아짐. 그로 인해 공간적, 시간적 영향을 더 많이 받게 됨.</a:t>
            </a:r>
            <a:endParaRPr kumimoji="1" lang="ko-KR" altLang="en-US" sz="1400" b="0" i="0" u="none">
              <a:solidFill>
                <a:srgbClr val="40404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10247" name="직선 연결선 1024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248" name="직선 연결선 1024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9" name="TextBox 10248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0250" name="TextBox 10249"/>
          <p:cNvSpPr txBox="1"/>
          <p:nvPr/>
        </p:nvSpPr>
        <p:spPr>
          <a:xfrm>
            <a:off x="1360217" y="2950625"/>
            <a:ext cx="9428026" cy="1093576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1360217" y="2950625"/>
            <a:ext cx="9428026" cy="423766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2257037" y="3369648"/>
            <a:ext cx="7770971" cy="6523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a시월구일1"/>
                <a:ea typeface="a시월구일1"/>
              </a:rPr>
              <a:t>기존의 취미생활 관련 플랫폼의 경우 구독료를 받거나,  관련 재료를 구매하는경우 </a:t>
            </a:r>
          </a:p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a시월구일1"/>
                <a:ea typeface="a시월구일1"/>
              </a:rPr>
              <a:t>비용적인 면과 문제 해결 방법에 대한 조언을 구하기 어려워짐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360217" y="4588646"/>
            <a:ext cx="9428026" cy="115704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54" name="TextBox 10253"/>
          <p:cNvSpPr txBox="1"/>
          <p:nvPr/>
        </p:nvSpPr>
        <p:spPr>
          <a:xfrm>
            <a:off x="1360217" y="4588646"/>
            <a:ext cx="9428026" cy="422147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sp>
        <p:nvSpPr>
          <p:cNvPr id="10255" name="TextBox 10254"/>
          <p:cNvSpPr txBox="1"/>
          <p:nvPr/>
        </p:nvSpPr>
        <p:spPr>
          <a:xfrm>
            <a:off x="1161841" y="271440"/>
            <a:ext cx="3070071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프로젝트 선정 배경 </a:t>
            </a:r>
          </a:p>
        </p:txBody>
      </p:sp>
      <p:sp>
        <p:nvSpPr>
          <p:cNvPr id="10256" name="TextBox 10255"/>
          <p:cNvSpPr txBox="1"/>
          <p:nvPr/>
        </p:nvSpPr>
        <p:spPr>
          <a:xfrm>
            <a:off x="2257037" y="5198118"/>
            <a:ext cx="7770971" cy="3078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a시월구일1"/>
                <a:ea typeface="a시월구일1"/>
              </a:rPr>
              <a:t>이러한 문제를 해결하기 위해 다양한 사람들과 함께 취미생활을 즐길 수있는 플랫폼을 개발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</p:spTree>
    <p:extLst>
      <p:ext uri="{BB962C8B-B14F-4D97-AF65-F5344CB8AC3E}">
        <p14:creationId xmlns:p14="http://schemas.microsoft.com/office/powerpoint/2010/main" val="13827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Box 11268"/>
          <p:cNvSpPr txBox="1"/>
          <p:nvPr/>
        </p:nvSpPr>
        <p:spPr>
          <a:xfrm>
            <a:off x="2273954" y="4094996"/>
            <a:ext cx="7972054" cy="83099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a시월구일1"/>
                <a:ea typeface="a시월구일1"/>
              </a:rPr>
              <a:t>다른 사람들과 함께 </a:t>
            </a:r>
            <a:r>
              <a:rPr kumimoji="1" lang="ko-KR" altLang="en-US" sz="2400" i="0">
                <a:latin typeface="a시월구일1"/>
                <a:ea typeface="a시월구일1"/>
              </a:rPr>
              <a:t>취미생활</a:t>
            </a: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a시월구일1"/>
                <a:ea typeface="a시월구일1"/>
              </a:rPr>
              <a:t>을 즐기고 싶은 분들을 위한 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a시월구일1"/>
              <a:ea typeface="a시월구일1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sng" baseline="0">
                <a:solidFill>
                  <a:srgbClr val="59408F"/>
                </a:solidFill>
                <a:latin typeface="a시월구일1"/>
                <a:ea typeface="a시월구일1"/>
              </a:rPr>
              <a:t>취미 모집 플랫폼</a:t>
            </a:r>
            <a:endParaRPr kumimoji="1" lang="ko-KR" altLang="en-US" sz="2400" b="0" i="0" u="sng">
              <a:solidFill>
                <a:srgbClr val="59408F"/>
              </a:solidFill>
              <a:latin typeface="a시월구일1"/>
              <a:ea typeface="a시월구일1"/>
            </a:endParaRPr>
          </a:p>
        </p:txBody>
      </p:sp>
      <p:sp>
        <p:nvSpPr>
          <p:cNvPr id="11270" name="양쪽 대괄호 11269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224D6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Pretendard Black"/>
            </a:endParaRPr>
          </a:p>
        </p:txBody>
      </p:sp>
      <p:cxnSp>
        <p:nvCxnSpPr>
          <p:cNvPr id="11271" name="직선 연결선 1127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273" name="TextBox 11272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4431" y="1725737"/>
            <a:ext cx="5971044" cy="23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7"/>
            <a:ext cx="5949565" cy="4482314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4179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2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2302233" cy="6924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팀원 소개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6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42837" y="271440"/>
            <a:ext cx="7684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a시월구일1"/>
                <a:ea typeface="a시월구일1"/>
              </a:rPr>
              <a:t>Part 2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a시월구일1"/>
              <a:ea typeface="a시월구일1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6388" name="Picture 4" descr="선글라스로 웃는 얼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158383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웃는 얼굴과 3 개의 하트로 웃는 얼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3973029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윙크 스 페이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400362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9864" y="1812514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a시월구일1"/>
                <a:ea typeface="a시월구일1"/>
              </a:rPr>
              <a:t>김나영</a:t>
            </a:r>
          </a:p>
          <a:p>
            <a:pPr lvl="0">
              <a:defRPr/>
            </a:pPr>
            <a:r>
              <a:rPr lang="ko-KR" altLang="en-US" dirty="0">
                <a:latin typeface="a시월구일1"/>
                <a:ea typeface="a시월구일1"/>
              </a:rPr>
              <a:t>팀장</a:t>
            </a:r>
            <a:r>
              <a:rPr lang="en-US" altLang="ko-KR" dirty="0">
                <a:latin typeface="a시월구일1"/>
                <a:ea typeface="a시월구일1"/>
              </a:rPr>
              <a:t/>
            </a:r>
            <a:br>
              <a:rPr lang="en-US" altLang="ko-KR" dirty="0">
                <a:latin typeface="a시월구일1"/>
                <a:ea typeface="a시월구일1"/>
              </a:rPr>
            </a:br>
            <a:r>
              <a:rPr lang="ko-KR" altLang="en-US" dirty="0">
                <a:latin typeface="a시월구일1"/>
                <a:ea typeface="a시월구일1"/>
              </a:rPr>
              <a:t>로그인</a:t>
            </a:r>
            <a:r>
              <a:rPr lang="en-US" altLang="ko-KR" dirty="0">
                <a:latin typeface="a시월구일1"/>
                <a:ea typeface="a시월구일1"/>
              </a:rPr>
              <a:t>/</a:t>
            </a:r>
            <a:r>
              <a:rPr lang="ko-KR" altLang="en-US" dirty="0">
                <a:latin typeface="a시월구일1"/>
                <a:ea typeface="a시월구일1"/>
              </a:rPr>
              <a:t>로그아웃</a:t>
            </a:r>
            <a:r>
              <a:rPr lang="en-US" altLang="ko-KR" dirty="0">
                <a:latin typeface="a시월구일1"/>
                <a:ea typeface="a시월구일1"/>
              </a:rPr>
              <a:t>, </a:t>
            </a:r>
            <a:r>
              <a:rPr lang="ko-KR" altLang="en-US" dirty="0">
                <a:latin typeface="a시월구일1"/>
                <a:ea typeface="a시월구일1"/>
              </a:rPr>
              <a:t>회원가입</a:t>
            </a:r>
            <a:r>
              <a:rPr lang="en-US" altLang="ko-KR" dirty="0">
                <a:latin typeface="a시월구일1"/>
                <a:ea typeface="a시월구일1"/>
              </a:rPr>
              <a:t>,</a:t>
            </a:r>
          </a:p>
          <a:p>
            <a:pPr lvl="0">
              <a:defRPr/>
            </a:pPr>
            <a:r>
              <a:rPr lang="ko-KR" altLang="en-US" dirty="0">
                <a:latin typeface="a시월구일1"/>
                <a:ea typeface="a시월구일1"/>
              </a:rPr>
              <a:t>마이페이지 구현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61880" y="1807974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김민지</a:t>
            </a:r>
          </a:p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팀원</a:t>
            </a:r>
            <a:r>
              <a:rPr lang="en-US" altLang="ko-KR">
                <a:latin typeface="a시월구일1"/>
                <a:ea typeface="a시월구일1"/>
              </a:rPr>
              <a:t/>
            </a:r>
            <a:br>
              <a:rPr lang="en-US" altLang="ko-KR">
                <a:latin typeface="a시월구일1"/>
                <a:ea typeface="a시월구일1"/>
              </a:rPr>
            </a:br>
            <a:r>
              <a:rPr lang="ko-KR" altLang="en-US">
                <a:latin typeface="a시월구일1"/>
                <a:ea typeface="a시월구일1"/>
              </a:rPr>
              <a:t>코드 합본</a:t>
            </a:r>
            <a:r>
              <a:rPr lang="en-US" altLang="ko-KR">
                <a:latin typeface="a시월구일1"/>
                <a:ea typeface="a시월구일1"/>
              </a:rPr>
              <a:t>, </a:t>
            </a:r>
            <a:r>
              <a:rPr lang="ko-KR" altLang="en-US">
                <a:latin typeface="a시월구일1"/>
                <a:ea typeface="a시월구일1"/>
              </a:rPr>
              <a:t>모집글 게시판</a:t>
            </a:r>
            <a:r>
              <a:rPr lang="en-US" altLang="ko-KR">
                <a:latin typeface="a시월구일1"/>
                <a:ea typeface="a시월구일1"/>
              </a:rPr>
              <a:t>, </a:t>
            </a:r>
          </a:p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쪽지 구현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1880" y="4003628"/>
            <a:ext cx="3463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>
                <a:latin typeface="a시월구일1"/>
                <a:ea typeface="a시월구일1"/>
              </a:rPr>
              <a:t>최예정</a:t>
            </a:r>
            <a:endParaRPr lang="ko-KR" altLang="en-US" dirty="0">
              <a:latin typeface="a시월구일1"/>
              <a:ea typeface="a시월구일1"/>
            </a:endParaRPr>
          </a:p>
          <a:p>
            <a:pPr lvl="0">
              <a:defRPr/>
            </a:pPr>
            <a:r>
              <a:rPr lang="ko-KR" altLang="en-US" dirty="0">
                <a:latin typeface="a시월구일1"/>
                <a:ea typeface="a시월구일1"/>
              </a:rPr>
              <a:t>팀원</a:t>
            </a:r>
            <a:r>
              <a:rPr lang="en-US" altLang="ko-KR" dirty="0">
                <a:latin typeface="a시월구일1"/>
                <a:ea typeface="a시월구일1"/>
              </a:rPr>
              <a:t/>
            </a:r>
            <a:br>
              <a:rPr lang="en-US" altLang="ko-KR" dirty="0">
                <a:latin typeface="a시월구일1"/>
                <a:ea typeface="a시월구일1"/>
              </a:rPr>
            </a:br>
            <a:r>
              <a:rPr lang="ko-KR" altLang="en-US" dirty="0">
                <a:latin typeface="a시월구일1"/>
                <a:ea typeface="a시월구일1"/>
              </a:rPr>
              <a:t>관리자 페이지</a:t>
            </a:r>
            <a:r>
              <a:rPr lang="en-US" altLang="ko-KR" dirty="0">
                <a:latin typeface="a시월구일1"/>
                <a:ea typeface="a시월구일1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a시월구일1"/>
                <a:ea typeface="a시월구일1"/>
              </a:rPr>
              <a:t>공지사항 구현 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59864" y="4003628"/>
            <a:ext cx="3091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전은주</a:t>
            </a:r>
          </a:p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팀원</a:t>
            </a:r>
            <a:endParaRPr lang="en-US" altLang="ko-KR">
              <a:latin typeface="a시월구일1"/>
              <a:ea typeface="a시월구일1"/>
            </a:endParaRPr>
          </a:p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커뮤니티</a:t>
            </a:r>
            <a:r>
              <a:rPr lang="en-US" altLang="ko-KR">
                <a:latin typeface="a시월구일1"/>
                <a:ea typeface="a시월구일1"/>
              </a:rPr>
              <a:t>(</a:t>
            </a:r>
            <a:r>
              <a:rPr lang="ko-KR" altLang="en-US">
                <a:latin typeface="a시월구일1"/>
                <a:ea typeface="a시월구일1"/>
              </a:rPr>
              <a:t>자유</a:t>
            </a:r>
            <a:r>
              <a:rPr lang="en-US" altLang="ko-KR">
                <a:latin typeface="a시월구일1"/>
                <a:ea typeface="a시월구일1"/>
              </a:rPr>
              <a:t>)</a:t>
            </a:r>
            <a:r>
              <a:rPr lang="ko-KR" altLang="en-US">
                <a:latin typeface="a시월구일1"/>
                <a:ea typeface="a시월구일1"/>
              </a:rPr>
              <a:t>게시판</a:t>
            </a:r>
            <a:r>
              <a:rPr lang="en-US" altLang="ko-KR">
                <a:latin typeface="a시월구일1"/>
                <a:ea typeface="a시월구일1"/>
              </a:rPr>
              <a:t>,</a:t>
            </a:r>
          </a:p>
          <a:p>
            <a:pPr lvl="0">
              <a:defRPr/>
            </a:pPr>
            <a:r>
              <a:rPr lang="ko-KR" altLang="en-US">
                <a:latin typeface="a시월구일1"/>
                <a:ea typeface="a시월구일1"/>
              </a:rPr>
              <a:t>댓글 구현</a:t>
            </a:r>
            <a:r>
              <a:rPr lang="en-US" altLang="ko-KR">
                <a:latin typeface="a시월구일1"/>
                <a:ea typeface="a시월구일1"/>
              </a:rPr>
              <a:t> </a:t>
            </a:r>
            <a:r>
              <a:rPr lang="ko-KR" altLang="en-US">
                <a:latin typeface="a시월구일1"/>
                <a:ea typeface="a시월구일1"/>
              </a:rPr>
              <a:t>등</a:t>
            </a:r>
            <a:r>
              <a:rPr lang="en-US" altLang="ko-KR">
                <a:latin typeface="a시월구일1"/>
                <a:ea typeface="a시월구일1"/>
              </a:rPr>
              <a:t/>
            </a:r>
            <a:br>
              <a:rPr lang="en-US" altLang="ko-KR">
                <a:latin typeface="a시월구일1"/>
                <a:ea typeface="a시월구일1"/>
              </a:rPr>
            </a:br>
            <a:endParaRPr lang="en-US" altLang="ko-KR">
              <a:latin typeface="a시월구일1"/>
              <a:ea typeface="a시월구일1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866" y="311220"/>
            <a:ext cx="1594474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나눔스퀘어 Bold"/>
                <a:ea typeface="나눔스퀘어 Bold"/>
              </a:rPr>
              <a:t>팀원 소개</a:t>
            </a:r>
          </a:p>
        </p:txBody>
      </p:sp>
      <p:pic>
        <p:nvPicPr>
          <p:cNvPr id="14" name="Picture 8" descr="윙크 스 페이스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1587494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6"/>
            <a:ext cx="5949565" cy="4860909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83474" cy="29090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a시월구일1"/>
                  <a:ea typeface="a시월구일1"/>
                </a:rPr>
                <a:t>3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a시월구일1"/>
                <a:ea typeface="a시월구일1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540244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a시월구일1"/>
                  <a:ea typeface="a시월구일1"/>
                </a:rPr>
                <a:t>운영시스템(S/W)아키텍쳐</a:t>
              </a:r>
              <a:endParaRPr kumimoji="1" lang="en-US" altLang="ko-KR" sz="3600">
                <a:solidFill>
                  <a:schemeClr val="bg1"/>
                </a:solidFill>
                <a:latin typeface="a시월구일1"/>
                <a:ea typeface="a시월구일1"/>
              </a:endParaRPr>
            </a:p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a시월구일1"/>
                  <a:ea typeface="a시월구일1"/>
                </a:rPr>
                <a:t>및 개발 일정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49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2348</Words>
  <Application>Microsoft Office PowerPoint</Application>
  <PresentationFormat>사용자 지정</PresentationFormat>
  <Paragraphs>672</Paragraphs>
  <Slides>47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47</vt:i4>
      </vt:variant>
    </vt:vector>
  </HeadingPairs>
  <TitlesOfParts>
    <vt:vector size="61" baseType="lpstr">
      <vt:lpstr>Pretendard Black</vt:lpstr>
      <vt:lpstr>Calibri</vt:lpstr>
      <vt:lpstr>a시월구일1</vt:lpstr>
      <vt:lpstr>a시월구일2</vt:lpstr>
      <vt:lpstr>Pretendard</vt:lpstr>
      <vt:lpstr>나눔스퀘어 Bold</vt:lpstr>
      <vt:lpstr>a옛날목욕탕B</vt:lpstr>
      <vt:lpstr>Arial</vt:lpstr>
      <vt:lpstr>맑은 고딕</vt:lpstr>
      <vt:lpstr>배달의민족 한나는 열한살</vt:lpstr>
      <vt:lpstr>한컴오피스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</cp:lastModifiedBy>
  <cp:revision>101</cp:revision>
  <dcterms:created xsi:type="dcterms:W3CDTF">2022-08-03T01:14:38Z</dcterms:created>
  <dcterms:modified xsi:type="dcterms:W3CDTF">2022-11-04T08:08:00Z</dcterms:modified>
  <cp:version>12.0.0.1633</cp:version>
</cp:coreProperties>
</file>